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sldIdLst>
    <p:sldId id="257" r:id="rId2"/>
    <p:sldId id="273" r:id="rId3"/>
    <p:sldId id="275" r:id="rId4"/>
    <p:sldId id="278" r:id="rId5"/>
    <p:sldId id="279" r:id="rId6"/>
    <p:sldId id="271" r:id="rId7"/>
  </p:sldIdLst>
  <p:sldSz cx="9655175" cy="5430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71C1"/>
    <a:srgbClr val="F7E1FF"/>
    <a:srgbClr val="EBB3FF"/>
    <a:srgbClr val="FFFFFD"/>
    <a:srgbClr val="232B32"/>
    <a:srgbClr val="3F3F3F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75441" autoAdjust="0"/>
  </p:normalViewPr>
  <p:slideViewPr>
    <p:cSldViewPr snapToGrid="0">
      <p:cViewPr varScale="1">
        <p:scale>
          <a:sx n="103" d="100"/>
          <a:sy n="103" d="100"/>
        </p:scale>
        <p:origin x="1860" y="1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FC8F1-DDC3-4F22-9D7B-4EBBA13734F9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E200C-1496-4C0D-98F3-5A4FC304E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0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start with the simplest graph. We have the shake insensitive report by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citizens via mobile app. The number of report is encoded by color. The lighter color have a smaller number of reports than the darker. Now we know when earthquakes happened but where and how uncertain of this report need some extra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200C-1496-4C0D-98F3-5A4FC304E0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16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visualization we introduced in mini challenge 1. we can confirm the uncertainty information like those charts (have large gap of quantile 1 and quantile 3, also, the stroke of those chart is thin which mean there are a few report at that time). </a:t>
            </a:r>
          </a:p>
          <a:p>
            <a:endParaRPr lang="en-US" dirty="0"/>
          </a:p>
          <a:p>
            <a:r>
              <a:rPr lang="en-US" dirty="0"/>
              <a:t>And that story is different with another charts. Those 4 charts have the smaller gap and thicker stroke, therefore, the accuracy of provided information is very high.</a:t>
            </a:r>
          </a:p>
          <a:p>
            <a:endParaRPr lang="en-US" dirty="0"/>
          </a:p>
          <a:p>
            <a:r>
              <a:rPr lang="en-US" dirty="0"/>
              <a:t> Now we can confirm 3 specific time of earthquake happened in global scale.</a:t>
            </a:r>
          </a:p>
          <a:p>
            <a:r>
              <a:rPr lang="en-US" dirty="0"/>
              <a:t>And identify the local event and emergency reports with damaged larger than 7.5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200C-1496-4C0D-98F3-5A4FC304E0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590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Abnormal radian measurement of mobile sensor 10 can be the result of the Major earthquake or the result of high demand of medical in Old Town.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200C-1496-4C0D-98F3-5A4FC304E0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3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Medical event and radian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1E200C-1496-4C0D-98F3-5A4FC304E0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62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6897" y="888797"/>
            <a:ext cx="7241381" cy="1890736"/>
          </a:xfrm>
        </p:spPr>
        <p:txBody>
          <a:bodyPr anchor="b"/>
          <a:lstStyle>
            <a:lvl1pPr algn="ctr">
              <a:defRPr sz="47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6897" y="2852447"/>
            <a:ext cx="7241381" cy="1311195"/>
          </a:xfrm>
        </p:spPr>
        <p:txBody>
          <a:bodyPr/>
          <a:lstStyle>
            <a:lvl1pPr marL="0" indent="0" algn="ctr">
              <a:buNone/>
              <a:defRPr sz="1901"/>
            </a:lvl1pPr>
            <a:lvl2pPr marL="362057" indent="0" algn="ctr">
              <a:buNone/>
              <a:defRPr sz="1584"/>
            </a:lvl2pPr>
            <a:lvl3pPr marL="724113" indent="0" algn="ctr">
              <a:buNone/>
              <a:defRPr sz="1425"/>
            </a:lvl3pPr>
            <a:lvl4pPr marL="1086170" indent="0" algn="ctr">
              <a:buNone/>
              <a:defRPr sz="1267"/>
            </a:lvl4pPr>
            <a:lvl5pPr marL="1448227" indent="0" algn="ctr">
              <a:buNone/>
              <a:defRPr sz="1267"/>
            </a:lvl5pPr>
            <a:lvl6pPr marL="1810283" indent="0" algn="ctr">
              <a:buNone/>
              <a:defRPr sz="1267"/>
            </a:lvl6pPr>
            <a:lvl7pPr marL="2172340" indent="0" algn="ctr">
              <a:buNone/>
              <a:defRPr sz="1267"/>
            </a:lvl7pPr>
            <a:lvl8pPr marL="2534397" indent="0" algn="ctr">
              <a:buNone/>
              <a:defRPr sz="1267"/>
            </a:lvl8pPr>
            <a:lvl9pPr marL="2896453" indent="0" algn="ctr">
              <a:buNone/>
              <a:defRPr sz="1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85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4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09485" y="289142"/>
            <a:ext cx="2081897" cy="46023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3793" y="289142"/>
            <a:ext cx="6125002" cy="46023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51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8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765" y="1353939"/>
            <a:ext cx="8327588" cy="2259077"/>
          </a:xfrm>
        </p:spPr>
        <p:txBody>
          <a:bodyPr anchor="b"/>
          <a:lstStyle>
            <a:lvl1pPr>
              <a:defRPr sz="47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8765" y="3634388"/>
            <a:ext cx="8327588" cy="1187995"/>
          </a:xfrm>
        </p:spPr>
        <p:txBody>
          <a:bodyPr/>
          <a:lstStyle>
            <a:lvl1pPr marL="0" indent="0">
              <a:buNone/>
              <a:defRPr sz="1901">
                <a:solidFill>
                  <a:schemeClr val="tx1">
                    <a:tint val="75000"/>
                  </a:schemeClr>
                </a:solidFill>
              </a:defRPr>
            </a:lvl1pPr>
            <a:lvl2pPr marL="362057" indent="0">
              <a:buNone/>
              <a:defRPr sz="1584">
                <a:solidFill>
                  <a:schemeClr val="tx1">
                    <a:tint val="75000"/>
                  </a:schemeClr>
                </a:solidFill>
              </a:defRPr>
            </a:lvl2pPr>
            <a:lvl3pPr marL="724113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3pPr>
            <a:lvl4pPr marL="1086170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4pPr>
            <a:lvl5pPr marL="1448227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5pPr>
            <a:lvl6pPr marL="1810283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6pPr>
            <a:lvl7pPr marL="2172340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7pPr>
            <a:lvl8pPr marL="2534397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8pPr>
            <a:lvl9pPr marL="2896453" indent="0">
              <a:buNone/>
              <a:defRPr sz="1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5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3793" y="1445709"/>
            <a:ext cx="4103449" cy="3445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7933" y="1445709"/>
            <a:ext cx="4103449" cy="34458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8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051" y="289142"/>
            <a:ext cx="8327588" cy="10497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051" y="1331310"/>
            <a:ext cx="4084591" cy="652454"/>
          </a:xfrm>
        </p:spPr>
        <p:txBody>
          <a:bodyPr anchor="b"/>
          <a:lstStyle>
            <a:lvl1pPr marL="0" indent="0">
              <a:buNone/>
              <a:defRPr sz="1901" b="1"/>
            </a:lvl1pPr>
            <a:lvl2pPr marL="362057" indent="0">
              <a:buNone/>
              <a:defRPr sz="1584" b="1"/>
            </a:lvl2pPr>
            <a:lvl3pPr marL="724113" indent="0">
              <a:buNone/>
              <a:defRPr sz="1425" b="1"/>
            </a:lvl3pPr>
            <a:lvl4pPr marL="1086170" indent="0">
              <a:buNone/>
              <a:defRPr sz="1267" b="1"/>
            </a:lvl4pPr>
            <a:lvl5pPr marL="1448227" indent="0">
              <a:buNone/>
              <a:defRPr sz="1267" b="1"/>
            </a:lvl5pPr>
            <a:lvl6pPr marL="1810283" indent="0">
              <a:buNone/>
              <a:defRPr sz="1267" b="1"/>
            </a:lvl6pPr>
            <a:lvl7pPr marL="2172340" indent="0">
              <a:buNone/>
              <a:defRPr sz="1267" b="1"/>
            </a:lvl7pPr>
            <a:lvl8pPr marL="2534397" indent="0">
              <a:buNone/>
              <a:defRPr sz="1267" b="1"/>
            </a:lvl8pPr>
            <a:lvl9pPr marL="2896453" indent="0">
              <a:buNone/>
              <a:defRPr sz="1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5051" y="1983764"/>
            <a:ext cx="4084591" cy="2917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7932" y="1331310"/>
            <a:ext cx="4104707" cy="652454"/>
          </a:xfrm>
        </p:spPr>
        <p:txBody>
          <a:bodyPr anchor="b"/>
          <a:lstStyle>
            <a:lvl1pPr marL="0" indent="0">
              <a:buNone/>
              <a:defRPr sz="1901" b="1"/>
            </a:lvl1pPr>
            <a:lvl2pPr marL="362057" indent="0">
              <a:buNone/>
              <a:defRPr sz="1584" b="1"/>
            </a:lvl2pPr>
            <a:lvl3pPr marL="724113" indent="0">
              <a:buNone/>
              <a:defRPr sz="1425" b="1"/>
            </a:lvl3pPr>
            <a:lvl4pPr marL="1086170" indent="0">
              <a:buNone/>
              <a:defRPr sz="1267" b="1"/>
            </a:lvl4pPr>
            <a:lvl5pPr marL="1448227" indent="0">
              <a:buNone/>
              <a:defRPr sz="1267" b="1"/>
            </a:lvl5pPr>
            <a:lvl6pPr marL="1810283" indent="0">
              <a:buNone/>
              <a:defRPr sz="1267" b="1"/>
            </a:lvl6pPr>
            <a:lvl7pPr marL="2172340" indent="0">
              <a:buNone/>
              <a:defRPr sz="1267" b="1"/>
            </a:lvl7pPr>
            <a:lvl8pPr marL="2534397" indent="0">
              <a:buNone/>
              <a:defRPr sz="1267" b="1"/>
            </a:lvl8pPr>
            <a:lvl9pPr marL="2896453" indent="0">
              <a:buNone/>
              <a:defRPr sz="1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7932" y="1983764"/>
            <a:ext cx="4104707" cy="29178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6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48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7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051" y="362056"/>
            <a:ext cx="3114045" cy="1267196"/>
          </a:xfrm>
        </p:spPr>
        <p:txBody>
          <a:bodyPr anchor="b"/>
          <a:lstStyle>
            <a:lvl1pPr>
              <a:defRPr sz="25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4707" y="781940"/>
            <a:ext cx="4887932" cy="3859415"/>
          </a:xfrm>
        </p:spPr>
        <p:txBody>
          <a:bodyPr/>
          <a:lstStyle>
            <a:lvl1pPr>
              <a:defRPr sz="2534"/>
            </a:lvl1pPr>
            <a:lvl2pPr>
              <a:defRPr sz="2217"/>
            </a:lvl2pPr>
            <a:lvl3pPr>
              <a:defRPr sz="1901"/>
            </a:lvl3pPr>
            <a:lvl4pPr>
              <a:defRPr sz="1584"/>
            </a:lvl4pPr>
            <a:lvl5pPr>
              <a:defRPr sz="1584"/>
            </a:lvl5pPr>
            <a:lvl6pPr>
              <a:defRPr sz="1584"/>
            </a:lvl6pPr>
            <a:lvl7pPr>
              <a:defRPr sz="1584"/>
            </a:lvl7pPr>
            <a:lvl8pPr>
              <a:defRPr sz="1584"/>
            </a:lvl8pPr>
            <a:lvl9pPr>
              <a:defRPr sz="15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051" y="1629251"/>
            <a:ext cx="3114045" cy="3018390"/>
          </a:xfrm>
        </p:spPr>
        <p:txBody>
          <a:bodyPr/>
          <a:lstStyle>
            <a:lvl1pPr marL="0" indent="0">
              <a:buNone/>
              <a:defRPr sz="1267"/>
            </a:lvl1pPr>
            <a:lvl2pPr marL="362057" indent="0">
              <a:buNone/>
              <a:defRPr sz="1109"/>
            </a:lvl2pPr>
            <a:lvl3pPr marL="724113" indent="0">
              <a:buNone/>
              <a:defRPr sz="950"/>
            </a:lvl3pPr>
            <a:lvl4pPr marL="1086170" indent="0">
              <a:buNone/>
              <a:defRPr sz="792"/>
            </a:lvl4pPr>
            <a:lvl5pPr marL="1448227" indent="0">
              <a:buNone/>
              <a:defRPr sz="792"/>
            </a:lvl5pPr>
            <a:lvl6pPr marL="1810283" indent="0">
              <a:buNone/>
              <a:defRPr sz="792"/>
            </a:lvl6pPr>
            <a:lvl7pPr marL="2172340" indent="0">
              <a:buNone/>
              <a:defRPr sz="792"/>
            </a:lvl7pPr>
            <a:lvl8pPr marL="2534397" indent="0">
              <a:buNone/>
              <a:defRPr sz="792"/>
            </a:lvl8pPr>
            <a:lvl9pPr marL="2896453" indent="0">
              <a:buNone/>
              <a:defRPr sz="7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90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051" y="362056"/>
            <a:ext cx="3114045" cy="1267196"/>
          </a:xfrm>
        </p:spPr>
        <p:txBody>
          <a:bodyPr anchor="b"/>
          <a:lstStyle>
            <a:lvl1pPr>
              <a:defRPr sz="25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04707" y="781940"/>
            <a:ext cx="4887932" cy="3859415"/>
          </a:xfrm>
        </p:spPr>
        <p:txBody>
          <a:bodyPr anchor="t"/>
          <a:lstStyle>
            <a:lvl1pPr marL="0" indent="0">
              <a:buNone/>
              <a:defRPr sz="2534"/>
            </a:lvl1pPr>
            <a:lvl2pPr marL="362057" indent="0">
              <a:buNone/>
              <a:defRPr sz="2217"/>
            </a:lvl2pPr>
            <a:lvl3pPr marL="724113" indent="0">
              <a:buNone/>
              <a:defRPr sz="1901"/>
            </a:lvl3pPr>
            <a:lvl4pPr marL="1086170" indent="0">
              <a:buNone/>
              <a:defRPr sz="1584"/>
            </a:lvl4pPr>
            <a:lvl5pPr marL="1448227" indent="0">
              <a:buNone/>
              <a:defRPr sz="1584"/>
            </a:lvl5pPr>
            <a:lvl6pPr marL="1810283" indent="0">
              <a:buNone/>
              <a:defRPr sz="1584"/>
            </a:lvl6pPr>
            <a:lvl7pPr marL="2172340" indent="0">
              <a:buNone/>
              <a:defRPr sz="1584"/>
            </a:lvl7pPr>
            <a:lvl8pPr marL="2534397" indent="0">
              <a:buNone/>
              <a:defRPr sz="1584"/>
            </a:lvl8pPr>
            <a:lvl9pPr marL="2896453" indent="0">
              <a:buNone/>
              <a:defRPr sz="158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051" y="1629251"/>
            <a:ext cx="3114045" cy="3018390"/>
          </a:xfrm>
        </p:spPr>
        <p:txBody>
          <a:bodyPr/>
          <a:lstStyle>
            <a:lvl1pPr marL="0" indent="0">
              <a:buNone/>
              <a:defRPr sz="1267"/>
            </a:lvl1pPr>
            <a:lvl2pPr marL="362057" indent="0">
              <a:buNone/>
              <a:defRPr sz="1109"/>
            </a:lvl2pPr>
            <a:lvl3pPr marL="724113" indent="0">
              <a:buNone/>
              <a:defRPr sz="950"/>
            </a:lvl3pPr>
            <a:lvl4pPr marL="1086170" indent="0">
              <a:buNone/>
              <a:defRPr sz="792"/>
            </a:lvl4pPr>
            <a:lvl5pPr marL="1448227" indent="0">
              <a:buNone/>
              <a:defRPr sz="792"/>
            </a:lvl5pPr>
            <a:lvl6pPr marL="1810283" indent="0">
              <a:buNone/>
              <a:defRPr sz="792"/>
            </a:lvl6pPr>
            <a:lvl7pPr marL="2172340" indent="0">
              <a:buNone/>
              <a:defRPr sz="792"/>
            </a:lvl7pPr>
            <a:lvl8pPr marL="2534397" indent="0">
              <a:buNone/>
              <a:defRPr sz="792"/>
            </a:lvl8pPr>
            <a:lvl9pPr marL="2896453" indent="0">
              <a:buNone/>
              <a:defRPr sz="7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4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3794" y="289142"/>
            <a:ext cx="8327588" cy="1049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794" y="1445709"/>
            <a:ext cx="8327588" cy="344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3793" y="5033583"/>
            <a:ext cx="2172414" cy="28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67B72-3D7C-4EEA-B99A-D18BABA0B59B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98277" y="5033583"/>
            <a:ext cx="3258622" cy="28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8968" y="5033583"/>
            <a:ext cx="2172414" cy="28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FE739-F628-4840-BD37-9E19CD4DDD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41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24113" rtl="0" eaLnBrk="1" latinLnBrk="0" hangingPunct="1">
        <a:lnSpc>
          <a:spcPct val="90000"/>
        </a:lnSpc>
        <a:spcBef>
          <a:spcPct val="0"/>
        </a:spcBef>
        <a:buNone/>
        <a:defRPr sz="34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1028" indent="-181028" algn="l" defTabSz="724113" rtl="0" eaLnBrk="1" latinLnBrk="0" hangingPunct="1">
        <a:lnSpc>
          <a:spcPct val="90000"/>
        </a:lnSpc>
        <a:spcBef>
          <a:spcPts val="792"/>
        </a:spcBef>
        <a:buFont typeface="Arial" panose="020B0604020202020204" pitchFamily="34" charset="0"/>
        <a:buChar char="•"/>
        <a:defRPr sz="2217" kern="1200">
          <a:solidFill>
            <a:schemeClr val="tx1"/>
          </a:solidFill>
          <a:latin typeface="+mn-lt"/>
          <a:ea typeface="+mn-ea"/>
          <a:cs typeface="+mn-cs"/>
        </a:defRPr>
      </a:lvl1pPr>
      <a:lvl2pPr marL="543085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901" kern="1200">
          <a:solidFill>
            <a:schemeClr val="tx1"/>
          </a:solidFill>
          <a:latin typeface="+mn-lt"/>
          <a:ea typeface="+mn-ea"/>
          <a:cs typeface="+mn-cs"/>
        </a:defRPr>
      </a:lvl2pPr>
      <a:lvl3pPr marL="905142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584" kern="1200">
          <a:solidFill>
            <a:schemeClr val="tx1"/>
          </a:solidFill>
          <a:latin typeface="+mn-lt"/>
          <a:ea typeface="+mn-ea"/>
          <a:cs typeface="+mn-cs"/>
        </a:defRPr>
      </a:lvl3pPr>
      <a:lvl4pPr marL="1267198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4pPr>
      <a:lvl5pPr marL="1629255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5pPr>
      <a:lvl6pPr marL="1991312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6pPr>
      <a:lvl7pPr marL="2353368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7pPr>
      <a:lvl8pPr marL="2715425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8pPr>
      <a:lvl9pPr marL="3077482" indent="-181028" algn="l" defTabSz="724113" rtl="0" eaLnBrk="1" latinLnBrk="0" hangingPunct="1">
        <a:lnSpc>
          <a:spcPct val="90000"/>
        </a:lnSpc>
        <a:spcBef>
          <a:spcPts val="396"/>
        </a:spcBef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1pPr>
      <a:lvl2pPr marL="362057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2pPr>
      <a:lvl3pPr marL="724113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3pPr>
      <a:lvl4pPr marL="1086170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4pPr>
      <a:lvl5pPr marL="1448227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5pPr>
      <a:lvl6pPr marL="1810283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6pPr>
      <a:lvl7pPr marL="2172340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7pPr>
      <a:lvl8pPr marL="2534397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8pPr>
      <a:lvl9pPr marL="2896453" algn="l" defTabSz="724113" rtl="0" eaLnBrk="1" latinLnBrk="0" hangingPunct="1">
        <a:defRPr sz="14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3.png"/><Relationship Id="rId11" Type="http://schemas.openxmlformats.org/officeDocument/2006/relationships/image" Target="../media/image9.svg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12" Type="http://schemas.openxmlformats.org/officeDocument/2006/relationships/image" Target="../media/image9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8.png"/><Relationship Id="rId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11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7.png"/><Relationship Id="rId5" Type="http://schemas.openxmlformats.org/officeDocument/2006/relationships/image" Target="../media/image16.png"/><Relationship Id="rId10" Type="http://schemas.openxmlformats.org/officeDocument/2006/relationships/image" Target="../media/image10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background innovation">
            <a:extLst>
              <a:ext uri="{FF2B5EF4-FFF2-40B4-BE49-F238E27FC236}">
                <a16:creationId xmlns:a16="http://schemas.microsoft.com/office/drawing/2014/main" id="{34857D19-704C-4DDE-93C0-C729A8466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655175" cy="543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8E0F9E92-5780-429F-A8A1-C796543A5D48}"/>
              </a:ext>
            </a:extLst>
          </p:cNvPr>
          <p:cNvSpPr txBox="1">
            <a:spLocks/>
          </p:cNvSpPr>
          <p:nvPr/>
        </p:nvSpPr>
        <p:spPr>
          <a:xfrm>
            <a:off x="1511140" y="2015543"/>
            <a:ext cx="6632893" cy="1399752"/>
          </a:xfrm>
          <a:prstGeom prst="rect">
            <a:avLst/>
          </a:prstGeom>
        </p:spPr>
        <p:txBody>
          <a:bodyPr vert="horz" lIns="43003" tIns="21502" rIns="43003" bIns="21502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282"/>
              </a:spcAft>
            </a:pPr>
            <a:r>
              <a:rPr lang="en-US" b="1" dirty="0">
                <a:ln w="22225">
                  <a:noFill/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VAST 2019 GRAND CHALLENGE</a:t>
            </a:r>
            <a:br>
              <a:rPr lang="en-US" b="1" dirty="0">
                <a:ln w="22225">
                  <a:noFill/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b="1" dirty="0">
                <a:ln w="22225">
                  <a:noFill/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Voice from the People</a:t>
            </a:r>
          </a:p>
        </p:txBody>
      </p:sp>
    </p:spTree>
    <p:extLst>
      <p:ext uri="{BB962C8B-B14F-4D97-AF65-F5344CB8AC3E}">
        <p14:creationId xmlns:p14="http://schemas.microsoft.com/office/powerpoint/2010/main" val="276424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object&#10;&#10;Description automatically generated">
            <a:extLst>
              <a:ext uri="{FF2B5EF4-FFF2-40B4-BE49-F238E27FC236}">
                <a16:creationId xmlns:a16="http://schemas.microsoft.com/office/drawing/2014/main" id="{D33ED0BE-56BF-4994-B92C-C15ACE4A06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5" y="516986"/>
            <a:ext cx="9265578" cy="29314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1A199B-2867-4F5A-BDB1-1F54B27C9D13}"/>
              </a:ext>
            </a:extLst>
          </p:cNvPr>
          <p:cNvSpPr txBox="1"/>
          <p:nvPr/>
        </p:nvSpPr>
        <p:spPr>
          <a:xfrm>
            <a:off x="3207911" y="3619500"/>
            <a:ext cx="3709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Shake insensitive aggregated by hour </a:t>
            </a:r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4CBBEC-B643-48CF-A53E-54CAC3F9E9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719" y="-2597211"/>
            <a:ext cx="9582032" cy="2430937"/>
          </a:xfrm>
          <a:prstGeom prst="rect">
            <a:avLst/>
          </a:prstGeom>
        </p:spPr>
      </p:pic>
      <p:pic>
        <p:nvPicPr>
          <p:cNvPr id="17" name="i1">
            <a:hlinkClick r:id="" action="ppaction://media"/>
            <a:extLst>
              <a:ext uri="{FF2B5EF4-FFF2-40B4-BE49-F238E27FC236}">
                <a16:creationId xmlns:a16="http://schemas.microsoft.com/office/drawing/2014/main" id="{1DB48747-F222-4FAB-AB96-A3317E3D70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855662" y="8794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01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 advClick="0" advTm="22140"/>
    </mc:Choice>
    <mc:Fallback xmlns="">
      <p:transition advClick="0" advTm="22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5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icture 162" descr="A picture containing object&#10;&#10;Description automatically generated">
            <a:extLst>
              <a:ext uri="{FF2B5EF4-FFF2-40B4-BE49-F238E27FC236}">
                <a16:creationId xmlns:a16="http://schemas.microsoft.com/office/drawing/2014/main" id="{737B354F-FF30-4213-8689-5D6793918E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5" y="2509570"/>
            <a:ext cx="9265578" cy="2931448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F23384-2651-44B7-B6B8-C25FA06070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719" y="217596"/>
            <a:ext cx="9582032" cy="2430937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757AB36E-9F27-4DC9-9FBC-74936DDBCD9C}"/>
              </a:ext>
            </a:extLst>
          </p:cNvPr>
          <p:cNvGrpSpPr/>
          <p:nvPr/>
        </p:nvGrpSpPr>
        <p:grpSpPr>
          <a:xfrm>
            <a:off x="4712824" y="1969083"/>
            <a:ext cx="934918" cy="661843"/>
            <a:chOff x="4712824" y="2259426"/>
            <a:chExt cx="934918" cy="66184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9254D78-A541-4A4E-A699-2D1243AA2048}"/>
                </a:ext>
              </a:extLst>
            </p:cNvPr>
            <p:cNvGrpSpPr/>
            <p:nvPr/>
          </p:nvGrpSpPr>
          <p:grpSpPr>
            <a:xfrm>
              <a:off x="4862754" y="2259426"/>
              <a:ext cx="784988" cy="308961"/>
              <a:chOff x="-1320476" y="2938876"/>
              <a:chExt cx="784988" cy="30896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34B16D0-35E8-46D2-90EC-40AC84DFA785}"/>
                  </a:ext>
                </a:extLst>
              </p:cNvPr>
              <p:cNvSpPr/>
              <p:nvPr/>
            </p:nvSpPr>
            <p:spPr>
              <a:xfrm>
                <a:off x="-1320476" y="2949552"/>
                <a:ext cx="780717" cy="2982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7" name="Picture 16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2E2FB0EC-21F4-492A-A60F-621C31D7F7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590" t="93831" r="47080" b="1963"/>
              <a:stretch/>
            </p:blipFill>
            <p:spPr>
              <a:xfrm>
                <a:off x="-1316206" y="2938876"/>
                <a:ext cx="780718" cy="250144"/>
              </a:xfrm>
              <a:prstGeom prst="rect">
                <a:avLst/>
              </a:prstGeom>
            </p:spPr>
          </p:pic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EF6DE78-4531-467E-B353-F4A39B16A238}"/>
                </a:ext>
              </a:extLst>
            </p:cNvPr>
            <p:cNvSpPr/>
            <p:nvPr/>
          </p:nvSpPr>
          <p:spPr>
            <a:xfrm>
              <a:off x="4717095" y="2800221"/>
              <a:ext cx="316824" cy="121048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DCBEA1F-84E4-4192-8D57-9136455EC2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2824" y="2568387"/>
              <a:ext cx="145659" cy="2318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16CF455-057B-455C-A180-B1865214E9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3919" y="2568387"/>
              <a:ext cx="609552" cy="226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E31FB6-45A8-4721-84BA-B9A67989C1FB}"/>
              </a:ext>
            </a:extLst>
          </p:cNvPr>
          <p:cNvGrpSpPr/>
          <p:nvPr/>
        </p:nvGrpSpPr>
        <p:grpSpPr>
          <a:xfrm>
            <a:off x="3030476" y="363714"/>
            <a:ext cx="930647" cy="674062"/>
            <a:chOff x="-1235307" y="1049345"/>
            <a:chExt cx="930647" cy="67406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3D3273C-5C71-43A9-96AE-7B34B4A5E943}"/>
                </a:ext>
              </a:extLst>
            </p:cNvPr>
            <p:cNvGrpSpPr/>
            <p:nvPr/>
          </p:nvGrpSpPr>
          <p:grpSpPr>
            <a:xfrm>
              <a:off x="-1235307" y="1072240"/>
              <a:ext cx="930647" cy="651167"/>
              <a:chOff x="4712824" y="2270102"/>
              <a:chExt cx="930647" cy="651167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B1680A-C8BE-42BD-9E93-5DB6F357B90E}"/>
                  </a:ext>
                </a:extLst>
              </p:cNvPr>
              <p:cNvSpPr/>
              <p:nvPr/>
            </p:nvSpPr>
            <p:spPr>
              <a:xfrm>
                <a:off x="4862754" y="2270102"/>
                <a:ext cx="780717" cy="298285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DAF65E9-8480-4362-AA81-E0F8CBBDE37E}"/>
                  </a:ext>
                </a:extLst>
              </p:cNvPr>
              <p:cNvSpPr/>
              <p:nvPr/>
            </p:nvSpPr>
            <p:spPr>
              <a:xfrm>
                <a:off x="4717095" y="2800221"/>
                <a:ext cx="316824" cy="121048"/>
              </a:xfrm>
              <a:prstGeom prst="rect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E7F7D74-FE2F-49EA-8F06-BF908A2C1A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12824" y="2568387"/>
                <a:ext cx="145659" cy="23183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E50CD04-99C3-451B-BC61-CFE472AAFB5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33919" y="2568387"/>
                <a:ext cx="609552" cy="226496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0" name="Picture 2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2A2B106-0631-46C5-AACA-3598C3A42B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88" t="28325" r="65523" b="65808"/>
            <a:stretch/>
          </p:blipFill>
          <p:spPr>
            <a:xfrm>
              <a:off x="-1069347" y="1049345"/>
              <a:ext cx="737106" cy="344073"/>
            </a:xfrm>
            <a:prstGeom prst="rect">
              <a:avLst/>
            </a:prstGeom>
          </p:spPr>
        </p:pic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A852BDA-A7FA-4888-B739-AFED6FEC7829}"/>
              </a:ext>
            </a:extLst>
          </p:cNvPr>
          <p:cNvGrpSpPr/>
          <p:nvPr/>
        </p:nvGrpSpPr>
        <p:grpSpPr>
          <a:xfrm>
            <a:off x="4757622" y="1160991"/>
            <a:ext cx="1145921" cy="2633769"/>
            <a:chOff x="4757622" y="1444354"/>
            <a:chExt cx="1145921" cy="2633769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B96D7AE-78CB-4A73-96C0-ADA110C03F89}"/>
                </a:ext>
              </a:extLst>
            </p:cNvPr>
            <p:cNvGrpSpPr/>
            <p:nvPr/>
          </p:nvGrpSpPr>
          <p:grpSpPr>
            <a:xfrm>
              <a:off x="4757622" y="1444354"/>
              <a:ext cx="1145921" cy="2633769"/>
              <a:chOff x="4757622" y="1444354"/>
              <a:chExt cx="1145921" cy="2633769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C5A7D192-8069-457A-BEF3-CEAFF03D96E5}"/>
                  </a:ext>
                </a:extLst>
              </p:cNvPr>
              <p:cNvSpPr txBox="1"/>
              <p:nvPr/>
            </p:nvSpPr>
            <p:spPr>
              <a:xfrm>
                <a:off x="5054065" y="1627623"/>
                <a:ext cx="816258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600" dirty="0">
                    <a:solidFill>
                      <a:schemeClr val="bg1"/>
                    </a:solidFill>
                  </a:rPr>
                  <a:t>Sewer, Power, Road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D7DAC70-CAEA-4401-8A7E-E44AF176C93D}"/>
                  </a:ext>
                </a:extLst>
              </p:cNvPr>
              <p:cNvSpPr txBox="1"/>
              <p:nvPr/>
            </p:nvSpPr>
            <p:spPr>
              <a:xfrm>
                <a:off x="4757622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Broadview</a:t>
                </a:r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525C95C-93C3-402D-B328-099F780E88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4" y="1638300"/>
                <a:ext cx="0" cy="2439823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6B82D68-A862-44B5-B9E0-69494C012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62842" y="1627623"/>
              <a:ext cx="807482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7D9588A-BA96-42B0-96CD-38847C13A2BF}"/>
              </a:ext>
            </a:extLst>
          </p:cNvPr>
          <p:cNvGrpSpPr/>
          <p:nvPr/>
        </p:nvGrpSpPr>
        <p:grpSpPr>
          <a:xfrm>
            <a:off x="4909272" y="477035"/>
            <a:ext cx="1145921" cy="2742415"/>
            <a:chOff x="4757622" y="1444354"/>
            <a:chExt cx="1145921" cy="2742415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9EA54785-19C2-4F2D-B060-CA7D428E05EB}"/>
                </a:ext>
              </a:extLst>
            </p:cNvPr>
            <p:cNvGrpSpPr/>
            <p:nvPr/>
          </p:nvGrpSpPr>
          <p:grpSpPr>
            <a:xfrm>
              <a:off x="4757622" y="1444354"/>
              <a:ext cx="1145921" cy="2742415"/>
              <a:chOff x="4757622" y="1444354"/>
              <a:chExt cx="1145921" cy="2742415"/>
            </a:xfrm>
          </p:grpSpPr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8B7DF6-D640-4F50-8FB9-1DF0FD5FB540}"/>
                  </a:ext>
                </a:extLst>
              </p:cNvPr>
              <p:cNvSpPr txBox="1"/>
              <p:nvPr/>
            </p:nvSpPr>
            <p:spPr>
              <a:xfrm>
                <a:off x="4757622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Old Town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2DF615E0-256E-4C94-B866-DE2919AA8A03}"/>
                  </a:ext>
                </a:extLst>
              </p:cNvPr>
              <p:cNvSpPr txBox="1"/>
              <p:nvPr/>
            </p:nvSpPr>
            <p:spPr>
              <a:xfrm>
                <a:off x="5212337" y="1627623"/>
                <a:ext cx="657986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3EA3B90D-EB7A-4039-8F77-A9FEBAD6DF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5" y="1638300"/>
                <a:ext cx="0" cy="2548469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F212B0A-DE53-4C56-B4C3-2D47316E3CBD}"/>
                  </a:ext>
                </a:extLst>
              </p:cNvPr>
              <p:cNvSpPr txBox="1"/>
              <p:nvPr/>
            </p:nvSpPr>
            <p:spPr>
              <a:xfrm>
                <a:off x="5150059" y="1627623"/>
                <a:ext cx="732240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600" dirty="0">
                    <a:solidFill>
                      <a:schemeClr val="bg1"/>
                    </a:solidFill>
                  </a:rPr>
                  <a:t>Power,   Medical</a:t>
                </a:r>
              </a:p>
            </p:txBody>
          </p:sp>
        </p:grp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46FAAC8-1EF2-4B7D-A03A-DA86671C8F99}"/>
                </a:ext>
              </a:extLst>
            </p:cNvPr>
            <p:cNvCxnSpPr/>
            <p:nvPr/>
          </p:nvCxnSpPr>
          <p:spPr>
            <a:xfrm flipH="1">
              <a:off x="5212338" y="1627623"/>
              <a:ext cx="657986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81FDF92F-2EA9-4DFE-92D2-022CC6141BA5}"/>
              </a:ext>
            </a:extLst>
          </p:cNvPr>
          <p:cNvGrpSpPr/>
          <p:nvPr/>
        </p:nvGrpSpPr>
        <p:grpSpPr>
          <a:xfrm>
            <a:off x="5450416" y="1196913"/>
            <a:ext cx="1182681" cy="2856927"/>
            <a:chOff x="4424801" y="1348651"/>
            <a:chExt cx="1182681" cy="2856927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AE27FA1-57A5-421C-93D4-06805EFE0A36}"/>
                </a:ext>
              </a:extLst>
            </p:cNvPr>
            <p:cNvGrpSpPr/>
            <p:nvPr/>
          </p:nvGrpSpPr>
          <p:grpSpPr>
            <a:xfrm>
              <a:off x="4424801" y="1348651"/>
              <a:ext cx="1182681" cy="2856927"/>
              <a:chOff x="4424801" y="1348651"/>
              <a:chExt cx="1182681" cy="2856927"/>
            </a:xfrm>
          </p:grpSpPr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F8F8E04-50B9-41A6-AD40-A8C5407E4467}"/>
                  </a:ext>
                </a:extLst>
              </p:cNvPr>
              <p:cNvSpPr txBox="1"/>
              <p:nvPr/>
            </p:nvSpPr>
            <p:spPr>
              <a:xfrm>
                <a:off x="4424801" y="1348651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 err="1">
                    <a:solidFill>
                      <a:schemeClr val="accent2"/>
                    </a:solidFill>
                  </a:rPr>
                  <a:t>Chapparal</a:t>
                </a:r>
                <a:endParaRPr lang="en-US" sz="9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D21D507-0A64-4904-A400-73A2E67DC7AE}"/>
                  </a:ext>
                </a:extLst>
              </p:cNvPr>
              <p:cNvSpPr txBox="1"/>
              <p:nvPr/>
            </p:nvSpPr>
            <p:spPr>
              <a:xfrm>
                <a:off x="5212337" y="1627623"/>
                <a:ext cx="331328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C2D8E3EB-79CF-452C-9DA5-675DF801AC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2567278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2C13212-4EE8-468B-BC9F-72A4BEED51B6}"/>
                  </a:ext>
                </a:extLst>
              </p:cNvPr>
              <p:cNvSpPr txBox="1"/>
              <p:nvPr/>
            </p:nvSpPr>
            <p:spPr>
              <a:xfrm>
                <a:off x="5218144" y="1627623"/>
                <a:ext cx="38933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</p:grp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AA5637B-4E43-4D78-8556-AC37FC69C7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2338" y="1627623"/>
              <a:ext cx="33132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1ACC4D85-15CE-4552-B95B-E68DD69D97B5}"/>
              </a:ext>
            </a:extLst>
          </p:cNvPr>
          <p:cNvGrpSpPr/>
          <p:nvPr/>
        </p:nvGrpSpPr>
        <p:grpSpPr>
          <a:xfrm>
            <a:off x="5818415" y="960326"/>
            <a:ext cx="1694719" cy="3093514"/>
            <a:chOff x="4424801" y="1348651"/>
            <a:chExt cx="1694719" cy="3093514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E7CF0D7-E5C9-4A0B-B3CF-2B2C5645CE90}"/>
                </a:ext>
              </a:extLst>
            </p:cNvPr>
            <p:cNvGrpSpPr/>
            <p:nvPr/>
          </p:nvGrpSpPr>
          <p:grpSpPr>
            <a:xfrm>
              <a:off x="4424801" y="1348651"/>
              <a:ext cx="1694719" cy="3093514"/>
              <a:chOff x="4424801" y="1348651"/>
              <a:chExt cx="1694719" cy="3093514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1CC93C4-0B32-4B9F-A22F-F9DA37A6E7A7}"/>
                  </a:ext>
                </a:extLst>
              </p:cNvPr>
              <p:cNvSpPr txBox="1"/>
              <p:nvPr/>
            </p:nvSpPr>
            <p:spPr>
              <a:xfrm>
                <a:off x="5212336" y="1627623"/>
                <a:ext cx="734761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605BE23-72C6-4E86-ABCA-2E22309B1615}"/>
                  </a:ext>
                </a:extLst>
              </p:cNvPr>
              <p:cNvSpPr txBox="1"/>
              <p:nvPr/>
            </p:nvSpPr>
            <p:spPr>
              <a:xfrm>
                <a:off x="5213110" y="1627623"/>
                <a:ext cx="906410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Sewer</a:t>
                </a:r>
                <a:r>
                  <a:rPr lang="en-US" sz="600" dirty="0">
                    <a:solidFill>
                      <a:schemeClr val="bg1"/>
                    </a:solidFill>
                  </a:rPr>
                  <a:t>, Power, Road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B605F29-DE0C-40CF-9505-678BE48671A4}"/>
                  </a:ext>
                </a:extLst>
              </p:cNvPr>
              <p:cNvSpPr txBox="1"/>
              <p:nvPr/>
            </p:nvSpPr>
            <p:spPr>
              <a:xfrm>
                <a:off x="4424801" y="1348651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Scenic Vista</a:t>
                </a:r>
              </a:p>
            </p:txBody>
          </p: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E97EA860-A005-4EB2-BEDA-7443B8D53A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2803865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19A98BD-C835-4EA1-9D12-A4834DA476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2338" y="1627623"/>
              <a:ext cx="73475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0D5CA1D-4FB0-429D-A608-1393AAF98E94}"/>
              </a:ext>
            </a:extLst>
          </p:cNvPr>
          <p:cNvGrpSpPr/>
          <p:nvPr/>
        </p:nvGrpSpPr>
        <p:grpSpPr>
          <a:xfrm>
            <a:off x="7076414" y="826037"/>
            <a:ext cx="1284374" cy="3791683"/>
            <a:chOff x="4424801" y="1214362"/>
            <a:chExt cx="1284374" cy="3791683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94F2D44A-F34E-42C3-8FEF-C9636D57C9DD}"/>
                </a:ext>
              </a:extLst>
            </p:cNvPr>
            <p:cNvGrpSpPr/>
            <p:nvPr/>
          </p:nvGrpSpPr>
          <p:grpSpPr>
            <a:xfrm>
              <a:off x="4424801" y="1214362"/>
              <a:ext cx="1284374" cy="3791683"/>
              <a:chOff x="4424801" y="1214362"/>
              <a:chExt cx="1284374" cy="3791683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3C385101-8370-489B-B937-397FEC1FDB57}"/>
                  </a:ext>
                </a:extLst>
              </p:cNvPr>
              <p:cNvSpPr txBox="1"/>
              <p:nvPr/>
            </p:nvSpPr>
            <p:spPr>
              <a:xfrm>
                <a:off x="4839213" y="1214362"/>
                <a:ext cx="734761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6287E2DB-0478-46FE-B4B3-8954313B3090}"/>
                  </a:ext>
                </a:extLst>
              </p:cNvPr>
              <p:cNvSpPr txBox="1"/>
              <p:nvPr/>
            </p:nvSpPr>
            <p:spPr>
              <a:xfrm>
                <a:off x="4802765" y="1218882"/>
                <a:ext cx="906410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Road, </a:t>
                </a:r>
                <a:r>
                  <a:rPr lang="en-US" sz="600" dirty="0">
                    <a:solidFill>
                      <a:schemeClr val="bg1"/>
                    </a:solidFill>
                  </a:rPr>
                  <a:t>Sewer, Power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D90E807-64D3-4745-93A0-59C904B22092}"/>
                  </a:ext>
                </a:extLst>
              </p:cNvPr>
              <p:cNvSpPr txBox="1"/>
              <p:nvPr/>
            </p:nvSpPr>
            <p:spPr>
              <a:xfrm>
                <a:off x="4424801" y="1348651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Scenic Vista</a:t>
                </a:r>
              </a:p>
            </p:txBody>
          </p: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ECF7B542-6E73-4A9C-83E0-CD10DD3F7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3367745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2A00F33-F28D-4FF8-9EC9-39BF1F2C9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35963" y="1399028"/>
              <a:ext cx="73475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239C405-452D-4DC0-A44B-F0DE6A70786C}"/>
              </a:ext>
            </a:extLst>
          </p:cNvPr>
          <p:cNvGrpSpPr/>
          <p:nvPr/>
        </p:nvGrpSpPr>
        <p:grpSpPr>
          <a:xfrm>
            <a:off x="7479120" y="477035"/>
            <a:ext cx="2015194" cy="3015822"/>
            <a:chOff x="4757622" y="1444354"/>
            <a:chExt cx="2015194" cy="3015822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E1F9985-BE80-4946-B508-75B683D5A451}"/>
                </a:ext>
              </a:extLst>
            </p:cNvPr>
            <p:cNvGrpSpPr/>
            <p:nvPr/>
          </p:nvGrpSpPr>
          <p:grpSpPr>
            <a:xfrm>
              <a:off x="4757622" y="1444354"/>
              <a:ext cx="2015194" cy="3015822"/>
              <a:chOff x="4757622" y="1444354"/>
              <a:chExt cx="2015194" cy="3015822"/>
            </a:xfrm>
          </p:grpSpPr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8F20D27-8D53-4FB5-A09D-97C50442C991}"/>
                  </a:ext>
                </a:extLst>
              </p:cNvPr>
              <p:cNvSpPr txBox="1"/>
              <p:nvPr/>
            </p:nvSpPr>
            <p:spPr>
              <a:xfrm>
                <a:off x="5879476" y="1627623"/>
                <a:ext cx="751937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DEED49FF-32D3-4152-9E35-C9075B25D9AB}"/>
                  </a:ext>
                </a:extLst>
              </p:cNvPr>
              <p:cNvSpPr txBox="1"/>
              <p:nvPr/>
            </p:nvSpPr>
            <p:spPr>
              <a:xfrm>
                <a:off x="5866415" y="1627623"/>
                <a:ext cx="906401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Sewer, Power, Road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57FA3D09-513D-40F9-88BB-D7345FE46770}"/>
                  </a:ext>
                </a:extLst>
              </p:cNvPr>
              <p:cNvSpPr txBox="1"/>
              <p:nvPr/>
            </p:nvSpPr>
            <p:spPr>
              <a:xfrm>
                <a:off x="4757622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Old Town</a:t>
                </a:r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2EDF99A5-E630-4A59-8E1C-C7EC6ACB0E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4" y="1638300"/>
                <a:ext cx="0" cy="2821876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D94B623-4DCB-4581-945C-D544B6F7F7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3543" y="1627623"/>
              <a:ext cx="72787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49A44D00-C095-4BAA-9585-E2721E694337}"/>
              </a:ext>
            </a:extLst>
          </p:cNvPr>
          <p:cNvGrpSpPr/>
          <p:nvPr/>
        </p:nvGrpSpPr>
        <p:grpSpPr>
          <a:xfrm>
            <a:off x="593432" y="4864845"/>
            <a:ext cx="1207931" cy="368736"/>
            <a:chOff x="389471" y="4909809"/>
            <a:chExt cx="1207931" cy="368736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C9BAAB2-4504-4443-806D-5882168CC0D8}"/>
                </a:ext>
              </a:extLst>
            </p:cNvPr>
            <p:cNvGrpSpPr/>
            <p:nvPr/>
          </p:nvGrpSpPr>
          <p:grpSpPr>
            <a:xfrm>
              <a:off x="392107" y="4909809"/>
              <a:ext cx="1205295" cy="230832"/>
              <a:chOff x="392107" y="4909809"/>
              <a:chExt cx="1205295" cy="230832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4F86193-9A8F-47AE-857C-957A51951ECA}"/>
                  </a:ext>
                </a:extLst>
              </p:cNvPr>
              <p:cNvSpPr txBox="1"/>
              <p:nvPr/>
            </p:nvSpPr>
            <p:spPr>
              <a:xfrm>
                <a:off x="547114" y="4909809"/>
                <a:ext cx="1050288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accent6">
                        <a:lumMod val="75000"/>
                      </a:schemeClr>
                    </a:solidFill>
                  </a:rPr>
                  <a:t>Global Earthquake</a:t>
                </a:r>
              </a:p>
            </p:txBody>
          </p: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8C6DC47-2C07-4AD4-A03A-4BE2EDD3C1F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2107" y="5025225"/>
                <a:ext cx="166843" cy="0"/>
              </a:xfrm>
              <a:prstGeom prst="line">
                <a:avLst/>
              </a:prstGeom>
              <a:ln w="127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61A9A3C6-D334-4AB4-BCCD-777FDB5A2EAB}"/>
                </a:ext>
              </a:extLst>
            </p:cNvPr>
            <p:cNvGrpSpPr/>
            <p:nvPr/>
          </p:nvGrpSpPr>
          <p:grpSpPr>
            <a:xfrm>
              <a:off x="389471" y="5047713"/>
              <a:ext cx="1141174" cy="230832"/>
              <a:chOff x="392107" y="4909809"/>
              <a:chExt cx="1141174" cy="230832"/>
            </a:xfrm>
          </p:grpSpPr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CC65019D-5B1E-4F05-A97C-74E4138A7122}"/>
                  </a:ext>
                </a:extLst>
              </p:cNvPr>
              <p:cNvSpPr txBox="1"/>
              <p:nvPr/>
            </p:nvSpPr>
            <p:spPr>
              <a:xfrm>
                <a:off x="547114" y="4909809"/>
                <a:ext cx="98616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accent2"/>
                    </a:solidFill>
                  </a:rPr>
                  <a:t>Local Earthquake</a:t>
                </a:r>
              </a:p>
            </p:txBody>
          </p: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75FD6EE0-08AC-4328-ACEF-1EFCD8C92B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2107" y="5025225"/>
                <a:ext cx="166843" cy="0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4" name="Picture 153" descr="A close up of a map&#10;&#10;Description automatically generated">
            <a:extLst>
              <a:ext uri="{FF2B5EF4-FFF2-40B4-BE49-F238E27FC236}">
                <a16:creationId xmlns:a16="http://schemas.microsoft.com/office/drawing/2014/main" id="{46B7DAC8-525A-4F87-B91D-A272EA7EAC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90" y="1266111"/>
            <a:ext cx="3008759" cy="2599012"/>
          </a:xfrm>
          <a:prstGeom prst="rect">
            <a:avLst/>
          </a:prstGeom>
        </p:spPr>
      </p:pic>
      <p:pic>
        <p:nvPicPr>
          <p:cNvPr id="60" name="Graphic 59" descr="Marker">
            <a:extLst>
              <a:ext uri="{FF2B5EF4-FFF2-40B4-BE49-F238E27FC236}">
                <a16:creationId xmlns:a16="http://schemas.microsoft.com/office/drawing/2014/main" id="{799EA2C4-00AB-4A8D-BC87-6BC7B8D09E5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351571" y="3170710"/>
            <a:ext cx="215112" cy="215112"/>
          </a:xfrm>
          <a:prstGeom prst="rect">
            <a:avLst/>
          </a:prstGeom>
        </p:spPr>
      </p:pic>
      <p:pic>
        <p:nvPicPr>
          <p:cNvPr id="155" name="Graphic 154" descr="Marker">
            <a:extLst>
              <a:ext uri="{FF2B5EF4-FFF2-40B4-BE49-F238E27FC236}">
                <a16:creationId xmlns:a16="http://schemas.microsoft.com/office/drawing/2014/main" id="{DFB51F67-E48D-4E8D-B517-05CC53919B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82996" y="1727620"/>
            <a:ext cx="215112" cy="215112"/>
          </a:xfrm>
          <a:prstGeom prst="rect">
            <a:avLst/>
          </a:prstGeom>
        </p:spPr>
      </p:pic>
      <p:pic>
        <p:nvPicPr>
          <p:cNvPr id="156" name="Graphic 155" descr="Marker">
            <a:extLst>
              <a:ext uri="{FF2B5EF4-FFF2-40B4-BE49-F238E27FC236}">
                <a16:creationId xmlns:a16="http://schemas.microsoft.com/office/drawing/2014/main" id="{6D2B771B-293C-4830-8690-6014DE5CDB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825133" y="3129605"/>
            <a:ext cx="215112" cy="215112"/>
          </a:xfrm>
          <a:prstGeom prst="rect">
            <a:avLst/>
          </a:prstGeom>
        </p:spPr>
      </p:pic>
      <p:pic>
        <p:nvPicPr>
          <p:cNvPr id="157" name="Graphic 156" descr="Marker">
            <a:extLst>
              <a:ext uri="{FF2B5EF4-FFF2-40B4-BE49-F238E27FC236}">
                <a16:creationId xmlns:a16="http://schemas.microsoft.com/office/drawing/2014/main" id="{4E84CF61-3226-49B0-97B8-C07AB464CE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241565" y="3277745"/>
            <a:ext cx="215112" cy="215112"/>
          </a:xfrm>
          <a:prstGeom prst="rect">
            <a:avLst/>
          </a:prstGeom>
        </p:spPr>
      </p:pic>
      <p:pic>
        <p:nvPicPr>
          <p:cNvPr id="159" name="Picture 158" descr="A body of water&#10;&#10;Description automatically generated">
            <a:extLst>
              <a:ext uri="{FF2B5EF4-FFF2-40B4-BE49-F238E27FC236}">
                <a16:creationId xmlns:a16="http://schemas.microsoft.com/office/drawing/2014/main" id="{BE8AC406-A02C-4AC7-98FE-5953B26166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14" y="-3082787"/>
            <a:ext cx="9182958" cy="2994137"/>
          </a:xfrm>
          <a:prstGeom prst="rect">
            <a:avLst/>
          </a:prstGeom>
        </p:spPr>
      </p:pic>
      <p:pic>
        <p:nvPicPr>
          <p:cNvPr id="160" name="gc1">
            <a:hlinkClick r:id="" action="ppaction://media"/>
            <a:extLst>
              <a:ext uri="{FF2B5EF4-FFF2-40B4-BE49-F238E27FC236}">
                <a16:creationId xmlns:a16="http://schemas.microsoft.com/office/drawing/2014/main" id="{79A2F1BA-B9FB-425C-9058-450C2136F4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992201" y="1742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51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42000">
        <p159:morph option="byObject"/>
      </p:transition>
    </mc:Choice>
    <mc:Fallback xmlns="">
      <p:transition spd="slow" advClick="0" advTm="4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59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838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9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316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3168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2359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2859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359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859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1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4359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 tmFilter="0, 0; .2, .5; .8, .5; 1, 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250" autoRev="1" fill="hold"/>
                                        <p:tgtEl>
                                          <p:spTgt spid="1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144" descr="A picture containing object&#10;&#10;Description automatically generated">
            <a:extLst>
              <a:ext uri="{FF2B5EF4-FFF2-40B4-BE49-F238E27FC236}">
                <a16:creationId xmlns:a16="http://schemas.microsoft.com/office/drawing/2014/main" id="{59A70E08-3F60-43D5-B749-AD5077B03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5" y="2509570"/>
            <a:ext cx="9265578" cy="2931448"/>
          </a:xfrm>
          <a:prstGeom prst="rect">
            <a:avLst/>
          </a:prstGeom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8CCF6463-2390-4BC0-AC25-5FC3015BF6D6}"/>
              </a:ext>
            </a:extLst>
          </p:cNvPr>
          <p:cNvGrpSpPr/>
          <p:nvPr/>
        </p:nvGrpSpPr>
        <p:grpSpPr>
          <a:xfrm>
            <a:off x="645032" y="5565448"/>
            <a:ext cx="7937635" cy="10162023"/>
            <a:chOff x="-1" y="-433084"/>
            <a:chExt cx="12192002" cy="15608606"/>
          </a:xfrm>
          <a:solidFill>
            <a:schemeClr val="bg1"/>
          </a:solidFill>
        </p:grpSpPr>
        <p:pic>
          <p:nvPicPr>
            <p:cNvPr id="169" name="Picture 168">
              <a:extLst>
                <a:ext uri="{FF2B5EF4-FFF2-40B4-BE49-F238E27FC236}">
                  <a16:creationId xmlns:a16="http://schemas.microsoft.com/office/drawing/2014/main" id="{9D3B4396-6B10-4027-AE46-BD43EBB01C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" y="12944575"/>
              <a:ext cx="12192002" cy="223094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  <p:pic>
          <p:nvPicPr>
            <p:cNvPr id="170" name="Picture 169">
              <a:extLst>
                <a:ext uri="{FF2B5EF4-FFF2-40B4-BE49-F238E27FC236}">
                  <a16:creationId xmlns:a16="http://schemas.microsoft.com/office/drawing/2014/main" id="{6E855D32-2FAE-485B-8BB4-7DC1627FA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9933597"/>
              <a:ext cx="12191995" cy="301097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  <p:pic>
          <p:nvPicPr>
            <p:cNvPr id="171" name="Picture 170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D039753C-79B5-40A7-960A-EDB5DC3B0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688"/>
            <a:stretch/>
          </p:blipFill>
          <p:spPr>
            <a:xfrm>
              <a:off x="1" y="5906672"/>
              <a:ext cx="12192000" cy="39904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3ADFF362-01E2-45C1-958D-DB2FD4C2C2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36634"/>
            <a:stretch/>
          </p:blipFill>
          <p:spPr>
            <a:xfrm>
              <a:off x="2147" y="4005631"/>
              <a:ext cx="12189854" cy="193888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  <p:pic>
          <p:nvPicPr>
            <p:cNvPr id="173" name="Picture 172">
              <a:extLst>
                <a:ext uri="{FF2B5EF4-FFF2-40B4-BE49-F238E27FC236}">
                  <a16:creationId xmlns:a16="http://schemas.microsoft.com/office/drawing/2014/main" id="{3A612605-6EFC-44DF-B14E-D789DF36E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-32120"/>
              <a:ext cx="12192000" cy="400617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</p:pic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3CF7A9F4-B4E8-49B7-BB4A-7F077AFF2E76}"/>
                </a:ext>
              </a:extLst>
            </p:cNvPr>
            <p:cNvCxnSpPr>
              <a:cxnSpLocks/>
            </p:cNvCxnSpPr>
            <p:nvPr/>
          </p:nvCxnSpPr>
          <p:spPr>
            <a:xfrm>
              <a:off x="6415520" y="-32120"/>
              <a:ext cx="0" cy="15207642"/>
            </a:xfrm>
            <a:prstGeom prst="straightConnector1">
              <a:avLst/>
            </a:prstGeom>
            <a:grpFill/>
            <a:ln w="19050">
              <a:solidFill>
                <a:schemeClr val="bg1"/>
              </a:solidFill>
              <a:prstDash val="dash"/>
              <a:tailEnd type="non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C00E6B23-8042-45A3-8D10-4B57E0F4291B}"/>
                </a:ext>
              </a:extLst>
            </p:cNvPr>
            <p:cNvCxnSpPr>
              <a:cxnSpLocks/>
            </p:cNvCxnSpPr>
            <p:nvPr/>
          </p:nvCxnSpPr>
          <p:spPr>
            <a:xfrm>
              <a:off x="6903008" y="-32120"/>
              <a:ext cx="0" cy="15207642"/>
            </a:xfrm>
            <a:prstGeom prst="straightConnector1">
              <a:avLst/>
            </a:prstGeom>
            <a:grpFill/>
            <a:ln w="19050">
              <a:solidFill>
                <a:schemeClr val="bg1"/>
              </a:solidFill>
              <a:prstDash val="dash"/>
              <a:tailEnd type="non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117281CD-C939-4884-91FC-2238C82CF7D0}"/>
                </a:ext>
              </a:extLst>
            </p:cNvPr>
            <p:cNvCxnSpPr>
              <a:cxnSpLocks/>
            </p:cNvCxnSpPr>
            <p:nvPr/>
          </p:nvCxnSpPr>
          <p:spPr>
            <a:xfrm>
              <a:off x="7458944" y="-32120"/>
              <a:ext cx="0" cy="15207642"/>
            </a:xfrm>
            <a:prstGeom prst="straightConnector1">
              <a:avLst/>
            </a:prstGeom>
            <a:grpFill/>
            <a:ln w="19050">
              <a:solidFill>
                <a:schemeClr val="bg1"/>
              </a:solidFill>
              <a:prstDash val="dash"/>
              <a:tailEnd type="non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F0C7D229-D60D-4B35-BD7B-734F53DB9624}"/>
                </a:ext>
              </a:extLst>
            </p:cNvPr>
            <p:cNvCxnSpPr>
              <a:cxnSpLocks/>
            </p:cNvCxnSpPr>
            <p:nvPr/>
          </p:nvCxnSpPr>
          <p:spPr>
            <a:xfrm>
              <a:off x="8605146" y="-32120"/>
              <a:ext cx="0" cy="15207642"/>
            </a:xfrm>
            <a:prstGeom prst="straightConnector1">
              <a:avLst/>
            </a:prstGeom>
            <a:grpFill/>
            <a:ln w="19050">
              <a:solidFill>
                <a:schemeClr val="bg1"/>
              </a:solidFill>
              <a:prstDash val="dash"/>
              <a:tailEnd type="non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B3AB0521-1C83-487C-83CF-5E507F4FFC9D}"/>
                </a:ext>
              </a:extLst>
            </p:cNvPr>
            <p:cNvCxnSpPr>
              <a:cxnSpLocks/>
            </p:cNvCxnSpPr>
            <p:nvPr/>
          </p:nvCxnSpPr>
          <p:spPr>
            <a:xfrm>
              <a:off x="10281208" y="-32120"/>
              <a:ext cx="0" cy="15207642"/>
            </a:xfrm>
            <a:prstGeom prst="straightConnector1">
              <a:avLst/>
            </a:prstGeom>
            <a:grpFill/>
            <a:ln w="19050">
              <a:solidFill>
                <a:schemeClr val="bg1"/>
              </a:solidFill>
              <a:prstDash val="dash"/>
              <a:tailEnd type="none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4AC42779-B1C7-498D-8E4B-2A846D7312D6}"/>
                </a:ext>
              </a:extLst>
            </p:cNvPr>
            <p:cNvGrpSpPr/>
            <p:nvPr/>
          </p:nvGrpSpPr>
          <p:grpSpPr>
            <a:xfrm>
              <a:off x="7218078" y="-433084"/>
              <a:ext cx="537753" cy="598736"/>
              <a:chOff x="-1396002" y="4197607"/>
              <a:chExt cx="537753" cy="598736"/>
            </a:xfrm>
            <a:grpFill/>
          </p:grpSpPr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3B94461F-2F9F-4A2B-81B8-62438E798165}"/>
                  </a:ext>
                </a:extLst>
              </p:cNvPr>
              <p:cNvSpPr/>
              <p:nvPr/>
            </p:nvSpPr>
            <p:spPr>
              <a:xfrm>
                <a:off x="-1268412" y="4315996"/>
                <a:ext cx="282575" cy="28257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206" name="TextBox 205">
                <a:extLst>
                  <a:ext uri="{FF2B5EF4-FFF2-40B4-BE49-F238E27FC236}">
                    <a16:creationId xmlns:a16="http://schemas.microsoft.com/office/drawing/2014/main" id="{1297AD04-8AAA-4181-8E11-DE7D2B8EAF88}"/>
                  </a:ext>
                </a:extLst>
              </p:cNvPr>
              <p:cNvSpPr txBox="1"/>
              <p:nvPr/>
            </p:nvSpPr>
            <p:spPr>
              <a:xfrm>
                <a:off x="-1396002" y="4197607"/>
                <a:ext cx="537753" cy="59873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c</a:t>
                </a: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2E6635C9-1E95-4A71-9C6C-01D33C85930E}"/>
                </a:ext>
              </a:extLst>
            </p:cNvPr>
            <p:cNvGrpSpPr/>
            <p:nvPr/>
          </p:nvGrpSpPr>
          <p:grpSpPr>
            <a:xfrm>
              <a:off x="6613341" y="-433084"/>
              <a:ext cx="579333" cy="598736"/>
              <a:chOff x="-1416792" y="4197607"/>
              <a:chExt cx="579333" cy="598736"/>
            </a:xfrm>
            <a:grpFill/>
          </p:grpSpPr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062CEDBA-D061-4E4D-AF99-4409EA1E22EA}"/>
                  </a:ext>
                </a:extLst>
              </p:cNvPr>
              <p:cNvSpPr/>
              <p:nvPr/>
            </p:nvSpPr>
            <p:spPr>
              <a:xfrm>
                <a:off x="-1268412" y="4315996"/>
                <a:ext cx="282575" cy="28257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204" name="TextBox 203">
                <a:extLst>
                  <a:ext uri="{FF2B5EF4-FFF2-40B4-BE49-F238E27FC236}">
                    <a16:creationId xmlns:a16="http://schemas.microsoft.com/office/drawing/2014/main" id="{7FB0F2EA-62FF-4F96-8312-BF3C9FE5B69B}"/>
                  </a:ext>
                </a:extLst>
              </p:cNvPr>
              <p:cNvSpPr txBox="1"/>
              <p:nvPr/>
            </p:nvSpPr>
            <p:spPr>
              <a:xfrm>
                <a:off x="-1416792" y="4197607"/>
                <a:ext cx="579333" cy="59873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b</a:t>
                </a:r>
              </a:p>
            </p:txBody>
          </p: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3E88391A-6270-4044-BC44-06F7CFD6D284}"/>
                </a:ext>
              </a:extLst>
            </p:cNvPr>
            <p:cNvGrpSpPr/>
            <p:nvPr/>
          </p:nvGrpSpPr>
          <p:grpSpPr>
            <a:xfrm>
              <a:off x="6127873" y="-433084"/>
              <a:ext cx="562009" cy="598736"/>
              <a:chOff x="-1408131" y="4197607"/>
              <a:chExt cx="562009" cy="598736"/>
            </a:xfrm>
            <a:grpFill/>
          </p:grpSpPr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56C282BA-6CB0-4508-B1B4-36661AD9B0DF}"/>
                  </a:ext>
                </a:extLst>
              </p:cNvPr>
              <p:cNvSpPr/>
              <p:nvPr/>
            </p:nvSpPr>
            <p:spPr>
              <a:xfrm>
                <a:off x="-1268412" y="4315996"/>
                <a:ext cx="282575" cy="28257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TextBox 201">
                <a:extLst>
                  <a:ext uri="{FF2B5EF4-FFF2-40B4-BE49-F238E27FC236}">
                    <a16:creationId xmlns:a16="http://schemas.microsoft.com/office/drawing/2014/main" id="{5DDE786B-50F7-4960-8FD2-1AE8EFFB6BFF}"/>
                  </a:ext>
                </a:extLst>
              </p:cNvPr>
              <p:cNvSpPr txBox="1"/>
              <p:nvPr/>
            </p:nvSpPr>
            <p:spPr>
              <a:xfrm>
                <a:off x="-1408131" y="4197607"/>
                <a:ext cx="562009" cy="59873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a</a:t>
                </a:r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8B934FB8-27A2-4DAB-90B5-F40417938CCD}"/>
                </a:ext>
              </a:extLst>
            </p:cNvPr>
            <p:cNvGrpSpPr/>
            <p:nvPr/>
          </p:nvGrpSpPr>
          <p:grpSpPr>
            <a:xfrm>
              <a:off x="8315480" y="-433084"/>
              <a:ext cx="579333" cy="598736"/>
              <a:chOff x="-1416792" y="4197607"/>
              <a:chExt cx="579333" cy="598736"/>
            </a:xfrm>
            <a:grpFill/>
          </p:grpSpPr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E03D2CBE-579D-4843-AEC5-2C6D50D9E2DE}"/>
                  </a:ext>
                </a:extLst>
              </p:cNvPr>
              <p:cNvSpPr/>
              <p:nvPr/>
            </p:nvSpPr>
            <p:spPr>
              <a:xfrm>
                <a:off x="-1268412" y="4315996"/>
                <a:ext cx="282575" cy="28257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TextBox 199">
                <a:extLst>
                  <a:ext uri="{FF2B5EF4-FFF2-40B4-BE49-F238E27FC236}">
                    <a16:creationId xmlns:a16="http://schemas.microsoft.com/office/drawing/2014/main" id="{89950B4C-672C-4363-B7D9-C8650D8B9277}"/>
                  </a:ext>
                </a:extLst>
              </p:cNvPr>
              <p:cNvSpPr txBox="1"/>
              <p:nvPr/>
            </p:nvSpPr>
            <p:spPr>
              <a:xfrm>
                <a:off x="-1416792" y="4197607"/>
                <a:ext cx="579333" cy="59873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d</a:t>
                </a:r>
              </a:p>
            </p:txBody>
          </p: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1E299DE6-2B3A-4FC2-90F7-2F466C15BEFB}"/>
                </a:ext>
              </a:extLst>
            </p:cNvPr>
            <p:cNvGrpSpPr/>
            <p:nvPr/>
          </p:nvGrpSpPr>
          <p:grpSpPr>
            <a:xfrm>
              <a:off x="9998471" y="-433084"/>
              <a:ext cx="565472" cy="598736"/>
              <a:chOff x="-1409862" y="4197607"/>
              <a:chExt cx="565472" cy="598736"/>
            </a:xfrm>
            <a:grpFill/>
          </p:grpSpPr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E5F8F000-388E-4FB4-8E12-3EF1981C0064}"/>
                  </a:ext>
                </a:extLst>
              </p:cNvPr>
              <p:cNvSpPr/>
              <p:nvPr/>
            </p:nvSpPr>
            <p:spPr>
              <a:xfrm>
                <a:off x="-1268412" y="4315996"/>
                <a:ext cx="282575" cy="282575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TextBox 197">
                <a:extLst>
                  <a:ext uri="{FF2B5EF4-FFF2-40B4-BE49-F238E27FC236}">
                    <a16:creationId xmlns:a16="http://schemas.microsoft.com/office/drawing/2014/main" id="{221760A6-1BA8-493C-A77B-4916DBDDA4A4}"/>
                  </a:ext>
                </a:extLst>
              </p:cNvPr>
              <p:cNvSpPr txBox="1"/>
              <p:nvPr/>
            </p:nvSpPr>
            <p:spPr>
              <a:xfrm>
                <a:off x="-1409862" y="4197607"/>
                <a:ext cx="565472" cy="59873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e</a:t>
                </a:r>
              </a:p>
            </p:txBody>
          </p: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B02E4A6-9B76-4431-A82C-3A42395B4B4B}"/>
                </a:ext>
              </a:extLst>
            </p:cNvPr>
            <p:cNvSpPr txBox="1"/>
            <p:nvPr/>
          </p:nvSpPr>
          <p:spPr>
            <a:xfrm>
              <a:off x="1" y="228601"/>
              <a:ext cx="1722857" cy="4021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Road and bridge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7D71F7B6-8E21-4BAC-A82D-62C12EB3C81A}"/>
                </a:ext>
              </a:extLst>
            </p:cNvPr>
            <p:cNvSpPr txBox="1"/>
            <p:nvPr/>
          </p:nvSpPr>
          <p:spPr>
            <a:xfrm>
              <a:off x="1" y="4128835"/>
              <a:ext cx="830875" cy="4021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Sewer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7A70359B-AD4A-4E9D-AF2F-A8E07E26164F}"/>
                </a:ext>
              </a:extLst>
            </p:cNvPr>
            <p:cNvSpPr txBox="1"/>
            <p:nvPr/>
          </p:nvSpPr>
          <p:spPr>
            <a:xfrm>
              <a:off x="1" y="10151523"/>
              <a:ext cx="983645" cy="4021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Medical</a:t>
              </a:r>
            </a:p>
          </p:txBody>
        </p:sp>
        <p:sp>
          <p:nvSpPr>
            <p:cNvPr id="187" name="Callout: Bent Line 186">
              <a:extLst>
                <a:ext uri="{FF2B5EF4-FFF2-40B4-BE49-F238E27FC236}">
                  <a16:creationId xmlns:a16="http://schemas.microsoft.com/office/drawing/2014/main" id="{EFBB051D-1F82-41CA-AE95-1B47531EB2BD}"/>
                </a:ext>
              </a:extLst>
            </p:cNvPr>
            <p:cNvSpPr/>
            <p:nvPr/>
          </p:nvSpPr>
          <p:spPr>
            <a:xfrm flipH="1">
              <a:off x="3257105" y="1779168"/>
              <a:ext cx="1592580" cy="274320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81944"/>
                <a:gd name="adj6" fmla="val -97066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Close all routes</a:t>
              </a:r>
            </a:p>
          </p:txBody>
        </p:sp>
        <p:sp>
          <p:nvSpPr>
            <p:cNvPr id="188" name="Callout: Bent Line 187">
              <a:extLst>
                <a:ext uri="{FF2B5EF4-FFF2-40B4-BE49-F238E27FC236}">
                  <a16:creationId xmlns:a16="http://schemas.microsoft.com/office/drawing/2014/main" id="{DE7E4F97-CA51-4F47-820E-2A81CF3726FA}"/>
                </a:ext>
              </a:extLst>
            </p:cNvPr>
            <p:cNvSpPr/>
            <p:nvPr/>
          </p:nvSpPr>
          <p:spPr>
            <a:xfrm flipH="1">
              <a:off x="3871513" y="6561268"/>
              <a:ext cx="1878429" cy="25454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60848"/>
                <a:gd name="adj6" fmla="val -63374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Contaminated Water </a:t>
              </a:r>
            </a:p>
          </p:txBody>
        </p:sp>
        <p:sp>
          <p:nvSpPr>
            <p:cNvPr id="189" name="Callout: Bent Line 188">
              <a:extLst>
                <a:ext uri="{FF2B5EF4-FFF2-40B4-BE49-F238E27FC236}">
                  <a16:creationId xmlns:a16="http://schemas.microsoft.com/office/drawing/2014/main" id="{4136B3E4-0449-4708-BA78-8AEE83D934E2}"/>
                </a:ext>
              </a:extLst>
            </p:cNvPr>
            <p:cNvSpPr/>
            <p:nvPr/>
          </p:nvSpPr>
          <p:spPr>
            <a:xfrm flipH="1">
              <a:off x="3841621" y="10975228"/>
              <a:ext cx="1878429" cy="57026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9751"/>
                <a:gd name="adj6" fmla="val -63712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Asking for rescue team</a:t>
              </a:r>
            </a:p>
          </p:txBody>
        </p:sp>
        <p:sp>
          <p:nvSpPr>
            <p:cNvPr id="190" name="Callout: Bent Line 189">
              <a:extLst>
                <a:ext uri="{FF2B5EF4-FFF2-40B4-BE49-F238E27FC236}">
                  <a16:creationId xmlns:a16="http://schemas.microsoft.com/office/drawing/2014/main" id="{560B7169-7E94-4AA4-A3F8-ED47BE198DE0}"/>
                </a:ext>
              </a:extLst>
            </p:cNvPr>
            <p:cNvSpPr/>
            <p:nvPr/>
          </p:nvSpPr>
          <p:spPr>
            <a:xfrm flipH="1">
              <a:off x="2943634" y="2237673"/>
              <a:ext cx="2264267" cy="76254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68132"/>
                <a:gd name="adj6" fmla="val -74454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Re-open Wilson Forest highway &amp; Magritte Bridge</a:t>
              </a:r>
            </a:p>
          </p:txBody>
        </p:sp>
        <p:sp>
          <p:nvSpPr>
            <p:cNvPr id="191" name="Callout: Bent Line 190">
              <a:extLst>
                <a:ext uri="{FF2B5EF4-FFF2-40B4-BE49-F238E27FC236}">
                  <a16:creationId xmlns:a16="http://schemas.microsoft.com/office/drawing/2014/main" id="{20B0F5BC-D535-4F24-9C61-F0FE430F1363}"/>
                </a:ext>
              </a:extLst>
            </p:cNvPr>
            <p:cNvSpPr/>
            <p:nvPr/>
          </p:nvSpPr>
          <p:spPr>
            <a:xfrm flipH="1">
              <a:off x="2907543" y="3131417"/>
              <a:ext cx="2515963" cy="76254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86262"/>
                <a:gd name="adj6" fmla="val -127034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Reopen other routes &amp; traffic jam at Magritte Bridge</a:t>
              </a:r>
            </a:p>
          </p:txBody>
        </p:sp>
        <p:sp>
          <p:nvSpPr>
            <p:cNvPr id="192" name="Callout: Bent Line 191">
              <a:extLst>
                <a:ext uri="{FF2B5EF4-FFF2-40B4-BE49-F238E27FC236}">
                  <a16:creationId xmlns:a16="http://schemas.microsoft.com/office/drawing/2014/main" id="{A059277E-8E7D-4A05-AB37-98956D54287B}"/>
                </a:ext>
              </a:extLst>
            </p:cNvPr>
            <p:cNvSpPr/>
            <p:nvPr/>
          </p:nvSpPr>
          <p:spPr>
            <a:xfrm flipH="1">
              <a:off x="2797459" y="243222"/>
              <a:ext cx="2480622" cy="76254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96918"/>
                <a:gd name="adj6" fmla="val -201040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Re-open all route except </a:t>
              </a:r>
            </a:p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Wilson Forest highway  &amp;</a:t>
              </a:r>
            </a:p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12th of July Bridge</a:t>
              </a:r>
            </a:p>
          </p:txBody>
        </p:sp>
        <p:sp>
          <p:nvSpPr>
            <p:cNvPr id="193" name="Callout: Bent Line 192">
              <a:extLst>
                <a:ext uri="{FF2B5EF4-FFF2-40B4-BE49-F238E27FC236}">
                  <a16:creationId xmlns:a16="http://schemas.microsoft.com/office/drawing/2014/main" id="{5074B8CC-7F87-4B59-85C7-D6EDC0A4F89C}"/>
                </a:ext>
              </a:extLst>
            </p:cNvPr>
            <p:cNvSpPr/>
            <p:nvPr/>
          </p:nvSpPr>
          <p:spPr>
            <a:xfrm flipH="1">
              <a:off x="3527877" y="4705401"/>
              <a:ext cx="1878429" cy="25454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853"/>
                <a:gd name="adj6" fmla="val -110025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flooding</a:t>
              </a:r>
            </a:p>
          </p:txBody>
        </p:sp>
        <p:sp>
          <p:nvSpPr>
            <p:cNvPr id="194" name="Callout: Bent Line 193">
              <a:extLst>
                <a:ext uri="{FF2B5EF4-FFF2-40B4-BE49-F238E27FC236}">
                  <a16:creationId xmlns:a16="http://schemas.microsoft.com/office/drawing/2014/main" id="{F5255977-AD88-4746-93EE-E8FCB370221F}"/>
                </a:ext>
              </a:extLst>
            </p:cNvPr>
            <p:cNvSpPr/>
            <p:nvPr/>
          </p:nvSpPr>
          <p:spPr>
            <a:xfrm flipH="1">
              <a:off x="3898052" y="12090701"/>
              <a:ext cx="1878429" cy="57026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19691"/>
                <a:gd name="adj6" fmla="val -90181"/>
              </a:avLst>
            </a:prstGeom>
            <a:grpFill/>
            <a:ln>
              <a:solidFill>
                <a:schemeClr val="bg1"/>
              </a:solidFill>
              <a:headEnd type="none"/>
              <a:tailEnd type="oval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b="1" dirty="0">
                  <a:solidFill>
                    <a:schemeClr val="tx1"/>
                  </a:solidFill>
                </a:rPr>
                <a:t>Shelter demand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48815B46-285B-41E8-B6A9-19F897804525}"/>
                </a:ext>
              </a:extLst>
            </p:cNvPr>
            <p:cNvSpPr txBox="1"/>
            <p:nvPr/>
          </p:nvSpPr>
          <p:spPr>
            <a:xfrm>
              <a:off x="1" y="6113688"/>
              <a:ext cx="835803" cy="4021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Water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8127BC65-6DD0-489E-842D-EC212122F7C3}"/>
                </a:ext>
              </a:extLst>
            </p:cNvPr>
            <p:cNvSpPr txBox="1"/>
            <p:nvPr/>
          </p:nvSpPr>
          <p:spPr>
            <a:xfrm>
              <a:off x="1" y="13162501"/>
              <a:ext cx="848123" cy="4021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Power</a:t>
              </a:r>
            </a:p>
          </p:txBody>
        </p:sp>
      </p:grpSp>
      <p:pic>
        <p:nvPicPr>
          <p:cNvPr id="159" name="Picture 158" descr="A body of water&#10;&#10;Description automatically generated">
            <a:extLst>
              <a:ext uri="{FF2B5EF4-FFF2-40B4-BE49-F238E27FC236}">
                <a16:creationId xmlns:a16="http://schemas.microsoft.com/office/drawing/2014/main" id="{BE8AC406-A02C-4AC7-98FE-5953B26166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14" y="3327"/>
            <a:ext cx="9182958" cy="2994137"/>
          </a:xfrm>
          <a:prstGeom prst="rect">
            <a:avLst/>
          </a:prstGeom>
        </p:spPr>
      </p:pic>
      <p:pic>
        <p:nvPicPr>
          <p:cNvPr id="154" name="Picture 153" descr="A close up of a map&#10;&#10;Description automatically generated">
            <a:extLst>
              <a:ext uri="{FF2B5EF4-FFF2-40B4-BE49-F238E27FC236}">
                <a16:creationId xmlns:a16="http://schemas.microsoft.com/office/drawing/2014/main" id="{46B7DAC8-525A-4F87-B91D-A272EA7EAC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90" y="1266111"/>
            <a:ext cx="3008759" cy="25990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A8D02AF-6870-4E4D-9218-F2D6C211626E}"/>
              </a:ext>
            </a:extLst>
          </p:cNvPr>
          <p:cNvSpPr/>
          <p:nvPr/>
        </p:nvSpPr>
        <p:spPr>
          <a:xfrm>
            <a:off x="5301709" y="547039"/>
            <a:ext cx="500014" cy="9710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Graphic 79" descr="Marker">
            <a:extLst>
              <a:ext uri="{FF2B5EF4-FFF2-40B4-BE49-F238E27FC236}">
                <a16:creationId xmlns:a16="http://schemas.microsoft.com/office/drawing/2014/main" id="{94515B78-23B8-461D-BDDD-F9F40234B2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492770" y="1580666"/>
            <a:ext cx="215112" cy="21511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0C778EE-6705-4E62-9C8B-E039EA40AC71}"/>
              </a:ext>
            </a:extLst>
          </p:cNvPr>
          <p:cNvSpPr txBox="1"/>
          <p:nvPr/>
        </p:nvSpPr>
        <p:spPr>
          <a:xfrm>
            <a:off x="5371103" y="334388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Mobile sensor 10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AA38FA6F-673C-48A2-8BE9-A18FB6495820}"/>
              </a:ext>
            </a:extLst>
          </p:cNvPr>
          <p:cNvSpPr/>
          <p:nvPr/>
        </p:nvSpPr>
        <p:spPr>
          <a:xfrm>
            <a:off x="6990025" y="1037930"/>
            <a:ext cx="1588735" cy="60794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 descr="Marker">
            <a:extLst>
              <a:ext uri="{FF2B5EF4-FFF2-40B4-BE49-F238E27FC236}">
                <a16:creationId xmlns:a16="http://schemas.microsoft.com/office/drawing/2014/main" id="{67BB733D-7ED4-49C9-98C5-E9F54E527E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26330" y="3394092"/>
            <a:ext cx="215112" cy="215112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95F111F1-DB4E-41EF-B02B-2A8B47C58AE0}"/>
              </a:ext>
            </a:extLst>
          </p:cNvPr>
          <p:cNvSpPr txBox="1"/>
          <p:nvPr/>
        </p:nvSpPr>
        <p:spPr>
          <a:xfrm>
            <a:off x="6893062" y="814969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Mobile sensor 20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B6E378FC-73E3-4392-9F52-AC150445A7A7}"/>
              </a:ext>
            </a:extLst>
          </p:cNvPr>
          <p:cNvSpPr/>
          <p:nvPr/>
        </p:nvSpPr>
        <p:spPr>
          <a:xfrm>
            <a:off x="7205137" y="1076579"/>
            <a:ext cx="1094475" cy="456758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2" name="Graphic 141" descr="Marker">
            <a:extLst>
              <a:ext uri="{FF2B5EF4-FFF2-40B4-BE49-F238E27FC236}">
                <a16:creationId xmlns:a16="http://schemas.microsoft.com/office/drawing/2014/main" id="{86611E62-122B-4380-AB3C-30A8D7D7FA2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91126" y="3163255"/>
            <a:ext cx="215112" cy="215112"/>
          </a:xfrm>
          <a:prstGeom prst="rect">
            <a:avLst/>
          </a:prstGeom>
        </p:spPr>
      </p:pic>
      <p:sp>
        <p:nvSpPr>
          <p:cNvPr id="151" name="Rectangle 150">
            <a:extLst>
              <a:ext uri="{FF2B5EF4-FFF2-40B4-BE49-F238E27FC236}">
                <a16:creationId xmlns:a16="http://schemas.microsoft.com/office/drawing/2014/main" id="{F2248BD6-49FB-4695-AB74-DF423087132D}"/>
              </a:ext>
            </a:extLst>
          </p:cNvPr>
          <p:cNvSpPr/>
          <p:nvPr/>
        </p:nvSpPr>
        <p:spPr>
          <a:xfrm>
            <a:off x="7285536" y="2185439"/>
            <a:ext cx="925577" cy="114266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37CC65E2-E67F-4D6B-B39B-0F0344D276FB}"/>
              </a:ext>
            </a:extLst>
          </p:cNvPr>
          <p:cNvCxnSpPr>
            <a:cxnSpLocks/>
            <a:stCxn id="151" idx="1"/>
          </p:cNvCxnSpPr>
          <p:nvPr/>
        </p:nvCxnSpPr>
        <p:spPr>
          <a:xfrm rot="10800000" flipV="1">
            <a:off x="5903544" y="2242572"/>
            <a:ext cx="1381993" cy="1902"/>
          </a:xfrm>
          <a:prstGeom prst="bentConnector3">
            <a:avLst>
              <a:gd name="adj1" fmla="val 50000"/>
            </a:avLst>
          </a:prstGeom>
          <a:ln w="9525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8" name="Picture 157" descr="A screenshot of a computer&#10;&#10;Description automatically generated">
            <a:extLst>
              <a:ext uri="{FF2B5EF4-FFF2-40B4-BE49-F238E27FC236}">
                <a16:creationId xmlns:a16="http://schemas.microsoft.com/office/drawing/2014/main" id="{0DFA4988-3AE5-45B6-B238-C884EA39FB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9" y="5524877"/>
            <a:ext cx="7937635" cy="2611582"/>
          </a:xfrm>
          <a:prstGeom prst="rect">
            <a:avLst/>
          </a:prstGeom>
        </p:spPr>
      </p:pic>
      <p:sp>
        <p:nvSpPr>
          <p:cNvPr id="161" name="Rectangle 160">
            <a:extLst>
              <a:ext uri="{FF2B5EF4-FFF2-40B4-BE49-F238E27FC236}">
                <a16:creationId xmlns:a16="http://schemas.microsoft.com/office/drawing/2014/main" id="{0CEB61EA-A492-46A3-85CE-463ABC75AE11}"/>
              </a:ext>
            </a:extLst>
          </p:cNvPr>
          <p:cNvSpPr/>
          <p:nvPr/>
        </p:nvSpPr>
        <p:spPr>
          <a:xfrm>
            <a:off x="5062841" y="480401"/>
            <a:ext cx="334023" cy="98679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2" name="Graphic 161" descr="Marker">
            <a:extLst>
              <a:ext uri="{FF2B5EF4-FFF2-40B4-BE49-F238E27FC236}">
                <a16:creationId xmlns:a16="http://schemas.microsoft.com/office/drawing/2014/main" id="{5663B07F-B67A-46B9-996F-5ECC320568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820337" y="2097825"/>
            <a:ext cx="215112" cy="215112"/>
          </a:xfrm>
          <a:prstGeom prst="rect">
            <a:avLst/>
          </a:prstGeom>
        </p:spPr>
      </p:pic>
      <p:sp>
        <p:nvSpPr>
          <p:cNvPr id="164" name="TextBox 163">
            <a:extLst>
              <a:ext uri="{FF2B5EF4-FFF2-40B4-BE49-F238E27FC236}">
                <a16:creationId xmlns:a16="http://schemas.microsoft.com/office/drawing/2014/main" id="{5AE8B626-41EB-43B1-BB71-AB6E6010A04D}"/>
              </a:ext>
            </a:extLst>
          </p:cNvPr>
          <p:cNvSpPr txBox="1"/>
          <p:nvPr/>
        </p:nvSpPr>
        <p:spPr>
          <a:xfrm>
            <a:off x="4331723" y="253085"/>
            <a:ext cx="10999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Mobile sensor 9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98B40EB-1508-495A-B3FD-79DFCB0A6069}"/>
              </a:ext>
            </a:extLst>
          </p:cNvPr>
          <p:cNvCxnSpPr>
            <a:cxnSpLocks/>
          </p:cNvCxnSpPr>
          <p:nvPr/>
        </p:nvCxnSpPr>
        <p:spPr>
          <a:xfrm>
            <a:off x="5132235" y="0"/>
            <a:ext cx="0" cy="53184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0529ED3A-1EB7-4FB6-B6C2-090376FCBB52}"/>
              </a:ext>
            </a:extLst>
          </p:cNvPr>
          <p:cNvCxnSpPr>
            <a:cxnSpLocks/>
          </p:cNvCxnSpPr>
          <p:nvPr/>
        </p:nvCxnSpPr>
        <p:spPr>
          <a:xfrm>
            <a:off x="5360185" y="0"/>
            <a:ext cx="0" cy="53184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775AD33-A277-4748-8102-9A23E40847AB}"/>
              </a:ext>
            </a:extLst>
          </p:cNvPr>
          <p:cNvCxnSpPr>
            <a:cxnSpLocks/>
          </p:cNvCxnSpPr>
          <p:nvPr/>
        </p:nvCxnSpPr>
        <p:spPr>
          <a:xfrm>
            <a:off x="5731660" y="0"/>
            <a:ext cx="0" cy="53184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1FF4CC-F084-48DC-B7B5-8680A343C1BC}"/>
              </a:ext>
            </a:extLst>
          </p:cNvPr>
          <p:cNvCxnSpPr>
            <a:cxnSpLocks/>
          </p:cNvCxnSpPr>
          <p:nvPr/>
        </p:nvCxnSpPr>
        <p:spPr>
          <a:xfrm>
            <a:off x="5139254" y="2997464"/>
            <a:ext cx="22093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F10EC493-FEE7-448A-B978-A4BBEEE8F38C}"/>
              </a:ext>
            </a:extLst>
          </p:cNvPr>
          <p:cNvCxnSpPr>
            <a:cxnSpLocks/>
          </p:cNvCxnSpPr>
          <p:nvPr/>
        </p:nvCxnSpPr>
        <p:spPr>
          <a:xfrm>
            <a:off x="5360185" y="2997464"/>
            <a:ext cx="3714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628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65170">
        <p159:morph option="byObject"/>
      </p:transition>
    </mc:Choice>
    <mc:Fallback xmlns="">
      <p:transition spd="slow" advClick="0" advTm="651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0" grpId="0"/>
      <p:bldP spid="87" grpId="0" animBg="1"/>
      <p:bldP spid="90" grpId="0"/>
      <p:bldP spid="141" grpId="0" animBg="1"/>
      <p:bldP spid="151" grpId="0" animBg="1"/>
      <p:bldP spid="161" grpId="0" animBg="1"/>
      <p:bldP spid="1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roup 245">
            <a:extLst>
              <a:ext uri="{FF2B5EF4-FFF2-40B4-BE49-F238E27FC236}">
                <a16:creationId xmlns:a16="http://schemas.microsoft.com/office/drawing/2014/main" id="{F708BA84-3E4A-4F02-8EDB-14EE66215625}"/>
              </a:ext>
            </a:extLst>
          </p:cNvPr>
          <p:cNvGrpSpPr/>
          <p:nvPr/>
        </p:nvGrpSpPr>
        <p:grpSpPr>
          <a:xfrm>
            <a:off x="6221572" y="1365343"/>
            <a:ext cx="1556393" cy="465029"/>
            <a:chOff x="3615081" y="1108414"/>
            <a:chExt cx="1556393" cy="465029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79D2965E-1E60-426D-88DD-A97B4293A079}"/>
                </a:ext>
              </a:extLst>
            </p:cNvPr>
            <p:cNvSpPr/>
            <p:nvPr/>
          </p:nvSpPr>
          <p:spPr>
            <a:xfrm>
              <a:off x="3615107" y="1296444"/>
              <a:ext cx="1523173" cy="27699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Roads &amp; Bridge:  </a:t>
              </a:r>
              <a:r>
                <a:rPr lang="en-US" sz="600" b="1" dirty="0">
                  <a:solidFill>
                    <a:schemeClr val="bg1"/>
                  </a:solidFill>
                </a:rPr>
                <a:t>Reopen other routes &amp; traffic jam at Magritte Bridge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1ECE5693-326A-410B-85CD-EFE9853F63CB}"/>
                </a:ext>
              </a:extLst>
            </p:cNvPr>
            <p:cNvSpPr txBox="1"/>
            <p:nvPr/>
          </p:nvSpPr>
          <p:spPr>
            <a:xfrm>
              <a:off x="3615081" y="1108414"/>
              <a:ext cx="155639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/>
                  </a:solidFill>
                </a:rPr>
                <a:t>mc3 – routes to outside</a:t>
              </a:r>
            </a:p>
          </p:txBody>
        </p: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E39B2736-8D0F-4FCF-A462-0291287B71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5CEED1CA-ADAD-42E6-AE19-F278A3EF9458}"/>
              </a:ext>
            </a:extLst>
          </p:cNvPr>
          <p:cNvCxnSpPr>
            <a:cxnSpLocks/>
          </p:cNvCxnSpPr>
          <p:nvPr/>
        </p:nvCxnSpPr>
        <p:spPr>
          <a:xfrm>
            <a:off x="6221597" y="1542199"/>
            <a:ext cx="11915" cy="2516121"/>
          </a:xfrm>
          <a:prstGeom prst="straightConnector1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  <a:headEnd type="none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C2ECD55E-0AF6-45D4-A961-E3AF6EA8660C}"/>
              </a:ext>
            </a:extLst>
          </p:cNvPr>
          <p:cNvGrpSpPr/>
          <p:nvPr/>
        </p:nvGrpSpPr>
        <p:grpSpPr>
          <a:xfrm>
            <a:off x="3963999" y="328020"/>
            <a:ext cx="1556368" cy="372696"/>
            <a:chOff x="3615106" y="1108414"/>
            <a:chExt cx="1556368" cy="372696"/>
          </a:xfrm>
        </p:grpSpPr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AAB04F-8F39-43AD-B3DB-B30CC15013D3}"/>
                </a:ext>
              </a:extLst>
            </p:cNvPr>
            <p:cNvSpPr/>
            <p:nvPr/>
          </p:nvSpPr>
          <p:spPr>
            <a:xfrm>
              <a:off x="3615107" y="1296444"/>
              <a:ext cx="1523173" cy="18466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Shelter:</a:t>
              </a:r>
              <a:r>
                <a:rPr lang="en-US" sz="600" b="1" dirty="0">
                  <a:solidFill>
                    <a:schemeClr val="bg1"/>
                  </a:solidFill>
                </a:rPr>
                <a:t> Shelter demand</a:t>
              </a:r>
            </a:p>
          </p:txBody>
        </p: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35D72627-6471-43DC-B03B-DCF3617D09A4}"/>
                </a:ext>
              </a:extLst>
            </p:cNvPr>
            <p:cNvSpPr txBox="1"/>
            <p:nvPr/>
          </p:nvSpPr>
          <p:spPr>
            <a:xfrm>
              <a:off x="4025553" y="1108414"/>
              <a:ext cx="114592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chemeClr val="accent1"/>
                  </a:solidFill>
                </a:rPr>
                <a:t>mc3 – All area</a:t>
              </a:r>
            </a:p>
          </p:txBody>
        </p: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9E53863-4B59-4513-8742-573E1635EC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42E28787-BBF3-4791-93A5-CD5122DEB63A}"/>
              </a:ext>
            </a:extLst>
          </p:cNvPr>
          <p:cNvCxnSpPr>
            <a:cxnSpLocks/>
          </p:cNvCxnSpPr>
          <p:nvPr/>
        </p:nvCxnSpPr>
        <p:spPr>
          <a:xfrm>
            <a:off x="5482758" y="512933"/>
            <a:ext cx="2844" cy="575846"/>
          </a:xfrm>
          <a:prstGeom prst="straightConnector1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1" name="Picture 140" descr="A picture containing object&#10;&#10;Description automatically generated">
            <a:extLst>
              <a:ext uri="{FF2B5EF4-FFF2-40B4-BE49-F238E27FC236}">
                <a16:creationId xmlns:a16="http://schemas.microsoft.com/office/drawing/2014/main" id="{F29164A3-2726-47D4-9977-D479BB013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5" y="2509570"/>
            <a:ext cx="9265578" cy="2931448"/>
          </a:xfrm>
          <a:prstGeom prst="rect">
            <a:avLst/>
          </a:prstGeom>
        </p:spPr>
      </p:pic>
      <p:pic>
        <p:nvPicPr>
          <p:cNvPr id="206" name="Picture 205">
            <a:extLst>
              <a:ext uri="{FF2B5EF4-FFF2-40B4-BE49-F238E27FC236}">
                <a16:creationId xmlns:a16="http://schemas.microsoft.com/office/drawing/2014/main" id="{072A5A23-CBB3-4630-8BA1-3DD0945E0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32" y="5503703"/>
            <a:ext cx="7937635" cy="14524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pic>
        <p:nvPicPr>
          <p:cNvPr id="158" name="Picture 157" descr="A screenshot of a computer&#10;&#10;Description automatically generated">
            <a:extLst>
              <a:ext uri="{FF2B5EF4-FFF2-40B4-BE49-F238E27FC236}">
                <a16:creationId xmlns:a16="http://schemas.microsoft.com/office/drawing/2014/main" id="{0DFA4988-3AE5-45B6-B238-C884EA39FB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9" y="5836023"/>
            <a:ext cx="7937635" cy="2611582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6AB59599-5646-4691-B9F9-4DC35E23D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32" y="14462161"/>
            <a:ext cx="7937635" cy="14524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FA783CA2-D1D2-4430-A12A-05602A8F45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033" y="12501856"/>
            <a:ext cx="7937630" cy="1960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pic>
        <p:nvPicPr>
          <p:cNvPr id="145" name="Picture 144" descr="A picture containing text&#10;&#10;Description automatically generated">
            <a:extLst>
              <a:ext uri="{FF2B5EF4-FFF2-40B4-BE49-F238E27FC236}">
                <a16:creationId xmlns:a16="http://schemas.microsoft.com/office/drawing/2014/main" id="{0D66145B-F19D-408C-ADB5-B30573128DA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688"/>
          <a:stretch/>
        </p:blipFill>
        <p:spPr>
          <a:xfrm>
            <a:off x="645033" y="9880116"/>
            <a:ext cx="7937634" cy="2597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18F2D322-17CB-4D21-BEE5-46F39EA3018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36634"/>
          <a:stretch/>
        </p:blipFill>
        <p:spPr>
          <a:xfrm>
            <a:off x="646430" y="8642439"/>
            <a:ext cx="7936237" cy="12623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5CDA937E-4EA9-4AA4-8C06-7DD6D5832C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5033" y="6013651"/>
            <a:ext cx="7937634" cy="26082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170" name="Group 169">
            <a:extLst>
              <a:ext uri="{FF2B5EF4-FFF2-40B4-BE49-F238E27FC236}">
                <a16:creationId xmlns:a16="http://schemas.microsoft.com/office/drawing/2014/main" id="{10DBBB4E-6667-432C-A7A1-5B1E411E50C9}"/>
              </a:ext>
            </a:extLst>
          </p:cNvPr>
          <p:cNvGrpSpPr/>
          <p:nvPr/>
        </p:nvGrpSpPr>
        <p:grpSpPr>
          <a:xfrm>
            <a:off x="5344381" y="5752602"/>
            <a:ext cx="350106" cy="389809"/>
            <a:chOff x="-1396002" y="4197607"/>
            <a:chExt cx="537753" cy="598736"/>
          </a:xfrm>
          <a:solidFill>
            <a:schemeClr val="bg1"/>
          </a:solidFill>
        </p:grpSpPr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65ACB202-4642-45D5-930C-95245B03C0BF}"/>
                </a:ext>
              </a:extLst>
            </p:cNvPr>
            <p:cNvSpPr/>
            <p:nvPr/>
          </p:nvSpPr>
          <p:spPr>
            <a:xfrm>
              <a:off x="-1268412" y="4315996"/>
              <a:ext cx="282575" cy="28257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5B0C06AA-8C45-42DB-AAD1-CC259BB22FAE}"/>
                </a:ext>
              </a:extLst>
            </p:cNvPr>
            <p:cNvSpPr txBox="1"/>
            <p:nvPr/>
          </p:nvSpPr>
          <p:spPr>
            <a:xfrm>
              <a:off x="-1396002" y="4197607"/>
              <a:ext cx="537753" cy="59873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c</a:t>
              </a:r>
            </a:p>
          </p:txBody>
        </p: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A1F38539-094C-4A7C-9B5D-A4ADD8552380}"/>
              </a:ext>
            </a:extLst>
          </p:cNvPr>
          <p:cNvGrpSpPr/>
          <p:nvPr/>
        </p:nvGrpSpPr>
        <p:grpSpPr>
          <a:xfrm>
            <a:off x="4950666" y="5752602"/>
            <a:ext cx="377176" cy="389809"/>
            <a:chOff x="-1416792" y="4197607"/>
            <a:chExt cx="579333" cy="598736"/>
          </a:xfrm>
          <a:solidFill>
            <a:schemeClr val="bg1"/>
          </a:solidFill>
        </p:grpSpPr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131B8777-98E1-4DEE-97F9-E2E64930C222}"/>
                </a:ext>
              </a:extLst>
            </p:cNvPr>
            <p:cNvSpPr/>
            <p:nvPr/>
          </p:nvSpPr>
          <p:spPr>
            <a:xfrm>
              <a:off x="-1268412" y="4315996"/>
              <a:ext cx="282575" cy="28257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9AB429AC-1798-458C-B6CB-D9A8F1F55813}"/>
                </a:ext>
              </a:extLst>
            </p:cNvPr>
            <p:cNvSpPr txBox="1"/>
            <p:nvPr/>
          </p:nvSpPr>
          <p:spPr>
            <a:xfrm>
              <a:off x="-1416792" y="4197607"/>
              <a:ext cx="579333" cy="59873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b</a:t>
              </a:r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78D22DF8-7987-4D93-AB6D-E1B4D11218E3}"/>
              </a:ext>
            </a:extLst>
          </p:cNvPr>
          <p:cNvGrpSpPr/>
          <p:nvPr/>
        </p:nvGrpSpPr>
        <p:grpSpPr>
          <a:xfrm>
            <a:off x="4634601" y="5752602"/>
            <a:ext cx="365897" cy="389809"/>
            <a:chOff x="-1408131" y="4197607"/>
            <a:chExt cx="562009" cy="598736"/>
          </a:xfrm>
          <a:solidFill>
            <a:schemeClr val="bg1"/>
          </a:solidFill>
        </p:grpSpPr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C7CE15D-2972-4556-ACE2-4394EA26E207}"/>
                </a:ext>
              </a:extLst>
            </p:cNvPr>
            <p:cNvSpPr/>
            <p:nvPr/>
          </p:nvSpPr>
          <p:spPr>
            <a:xfrm>
              <a:off x="-1268412" y="4315996"/>
              <a:ext cx="282575" cy="28257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C81507DC-632D-430F-9751-81CE1184F857}"/>
                </a:ext>
              </a:extLst>
            </p:cNvPr>
            <p:cNvSpPr txBox="1"/>
            <p:nvPr/>
          </p:nvSpPr>
          <p:spPr>
            <a:xfrm>
              <a:off x="-1408131" y="4197607"/>
              <a:ext cx="562009" cy="59873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a</a:t>
              </a:r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6562E010-57A1-47C4-A7F3-0750F7D1B078}"/>
              </a:ext>
            </a:extLst>
          </p:cNvPr>
          <p:cNvGrpSpPr/>
          <p:nvPr/>
        </p:nvGrpSpPr>
        <p:grpSpPr>
          <a:xfrm>
            <a:off x="6058848" y="5752602"/>
            <a:ext cx="377176" cy="389809"/>
            <a:chOff x="-1416792" y="4197607"/>
            <a:chExt cx="579333" cy="598736"/>
          </a:xfrm>
          <a:solidFill>
            <a:schemeClr val="bg1"/>
          </a:solidFill>
        </p:grpSpPr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C972653-B83E-4CDB-BB86-A394A14D0CF9}"/>
                </a:ext>
              </a:extLst>
            </p:cNvPr>
            <p:cNvSpPr/>
            <p:nvPr/>
          </p:nvSpPr>
          <p:spPr>
            <a:xfrm>
              <a:off x="-1268412" y="4315996"/>
              <a:ext cx="282575" cy="28257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F9FAE734-D614-433B-AFEA-5BEA9F5AB204}"/>
                </a:ext>
              </a:extLst>
            </p:cNvPr>
            <p:cNvSpPr txBox="1"/>
            <p:nvPr/>
          </p:nvSpPr>
          <p:spPr>
            <a:xfrm>
              <a:off x="-1416792" y="4197607"/>
              <a:ext cx="579333" cy="59873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d</a:t>
              </a: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CCE3898-35C2-4A09-8D83-E2FA820ED93C}"/>
              </a:ext>
            </a:extLst>
          </p:cNvPr>
          <p:cNvGrpSpPr/>
          <p:nvPr/>
        </p:nvGrpSpPr>
        <p:grpSpPr>
          <a:xfrm>
            <a:off x="7154564" y="5752602"/>
            <a:ext cx="368152" cy="389809"/>
            <a:chOff x="-1409862" y="4197607"/>
            <a:chExt cx="565472" cy="598736"/>
          </a:xfrm>
          <a:solidFill>
            <a:schemeClr val="bg1"/>
          </a:solidFill>
        </p:grpSpPr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0B9244E6-A1FF-4FF5-8D67-EE46262C7165}"/>
                </a:ext>
              </a:extLst>
            </p:cNvPr>
            <p:cNvSpPr/>
            <p:nvPr/>
          </p:nvSpPr>
          <p:spPr>
            <a:xfrm>
              <a:off x="-1268412" y="4315996"/>
              <a:ext cx="282575" cy="28257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chemeClr val="tx1"/>
                </a:solidFill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9CE85F4D-A3FD-4463-B74D-330D395BD914}"/>
                </a:ext>
              </a:extLst>
            </p:cNvPr>
            <p:cNvSpPr txBox="1"/>
            <p:nvPr/>
          </p:nvSpPr>
          <p:spPr>
            <a:xfrm>
              <a:off x="-1409862" y="4197607"/>
              <a:ext cx="565472" cy="59873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/>
                <a:t>e</a:t>
              </a:r>
            </a:p>
          </p:txBody>
        </p: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F5BF9352-073E-4DC0-B36D-CAAB8E985EF3}"/>
              </a:ext>
            </a:extLst>
          </p:cNvPr>
          <p:cNvSpPr txBox="1"/>
          <p:nvPr/>
        </p:nvSpPr>
        <p:spPr>
          <a:xfrm>
            <a:off x="645033" y="6183394"/>
            <a:ext cx="1121671" cy="261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050" dirty="0"/>
              <a:t>Road and bridge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401DA0F9-05BD-42D9-8477-07D8F9497242}"/>
              </a:ext>
            </a:extLst>
          </p:cNvPr>
          <p:cNvSpPr txBox="1"/>
          <p:nvPr/>
        </p:nvSpPr>
        <p:spPr>
          <a:xfrm>
            <a:off x="645033" y="8722651"/>
            <a:ext cx="540943" cy="261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050" dirty="0"/>
              <a:t>Sewer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EA2D352E-5BDA-491F-B3EA-4265DC8B4520}"/>
              </a:ext>
            </a:extLst>
          </p:cNvPr>
          <p:cNvSpPr txBox="1"/>
          <p:nvPr/>
        </p:nvSpPr>
        <p:spPr>
          <a:xfrm>
            <a:off x="645033" y="12643738"/>
            <a:ext cx="640405" cy="261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050" dirty="0"/>
              <a:t>Medical</a:t>
            </a:r>
          </a:p>
        </p:txBody>
      </p:sp>
      <p:sp>
        <p:nvSpPr>
          <p:cNvPr id="178" name="Callout: Bent Line 177">
            <a:extLst>
              <a:ext uri="{FF2B5EF4-FFF2-40B4-BE49-F238E27FC236}">
                <a16:creationId xmlns:a16="http://schemas.microsoft.com/office/drawing/2014/main" id="{20833EAA-4893-441D-8547-8523D224D0FF}"/>
              </a:ext>
            </a:extLst>
          </p:cNvPr>
          <p:cNvSpPr/>
          <p:nvPr/>
        </p:nvSpPr>
        <p:spPr>
          <a:xfrm flipH="1">
            <a:off x="2765579" y="7192894"/>
            <a:ext cx="1036853" cy="178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81944"/>
              <a:gd name="adj6" fmla="val -97066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Close all routes</a:t>
            </a:r>
          </a:p>
        </p:txBody>
      </p:sp>
      <p:sp>
        <p:nvSpPr>
          <p:cNvPr id="179" name="Callout: Bent Line 178">
            <a:extLst>
              <a:ext uri="{FF2B5EF4-FFF2-40B4-BE49-F238E27FC236}">
                <a16:creationId xmlns:a16="http://schemas.microsoft.com/office/drawing/2014/main" id="{5E6EB6B4-020F-475E-B744-54608DA1EF5A}"/>
              </a:ext>
            </a:extLst>
          </p:cNvPr>
          <p:cNvSpPr/>
          <p:nvPr/>
        </p:nvSpPr>
        <p:spPr>
          <a:xfrm flipH="1">
            <a:off x="3165591" y="10306293"/>
            <a:ext cx="1222956" cy="16572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0848"/>
              <a:gd name="adj6" fmla="val -63374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Contaminated Water </a:t>
            </a:r>
          </a:p>
        </p:txBody>
      </p:sp>
      <p:sp>
        <p:nvSpPr>
          <p:cNvPr id="180" name="Callout: Bent Line 179">
            <a:extLst>
              <a:ext uri="{FF2B5EF4-FFF2-40B4-BE49-F238E27FC236}">
                <a16:creationId xmlns:a16="http://schemas.microsoft.com/office/drawing/2014/main" id="{199864F8-5785-4CF2-AAA7-F85535063813}"/>
              </a:ext>
            </a:extLst>
          </p:cNvPr>
          <p:cNvSpPr/>
          <p:nvPr/>
        </p:nvSpPr>
        <p:spPr>
          <a:xfrm flipH="1">
            <a:off x="3146130" y="13180013"/>
            <a:ext cx="1222956" cy="37127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9751"/>
              <a:gd name="adj6" fmla="val -63712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Asking for rescue team</a:t>
            </a:r>
          </a:p>
        </p:txBody>
      </p:sp>
      <p:sp>
        <p:nvSpPr>
          <p:cNvPr id="181" name="Callout: Bent Line 180">
            <a:extLst>
              <a:ext uri="{FF2B5EF4-FFF2-40B4-BE49-F238E27FC236}">
                <a16:creationId xmlns:a16="http://schemas.microsoft.com/office/drawing/2014/main" id="{F143923A-AB10-4D45-B6A9-C0980662B4C5}"/>
              </a:ext>
            </a:extLst>
          </p:cNvPr>
          <p:cNvSpPr/>
          <p:nvPr/>
        </p:nvSpPr>
        <p:spPr>
          <a:xfrm flipH="1">
            <a:off x="2561493" y="7491405"/>
            <a:ext cx="1474157" cy="49645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68132"/>
              <a:gd name="adj6" fmla="val -74454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Re-open Wilson Forest highway &amp; Magritte Bridge</a:t>
            </a:r>
          </a:p>
        </p:txBody>
      </p:sp>
      <p:sp>
        <p:nvSpPr>
          <p:cNvPr id="182" name="Callout: Bent Line 181">
            <a:extLst>
              <a:ext uri="{FF2B5EF4-FFF2-40B4-BE49-F238E27FC236}">
                <a16:creationId xmlns:a16="http://schemas.microsoft.com/office/drawing/2014/main" id="{ED4A3E1D-9429-4C0F-8A82-FE8ACB235885}"/>
              </a:ext>
            </a:extLst>
          </p:cNvPr>
          <p:cNvSpPr/>
          <p:nvPr/>
        </p:nvSpPr>
        <p:spPr>
          <a:xfrm flipH="1">
            <a:off x="2537996" y="8073280"/>
            <a:ext cx="1638024" cy="49645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86262"/>
              <a:gd name="adj6" fmla="val -127034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Reopen other routes &amp; traffic jam at Magritte Bridge</a:t>
            </a:r>
          </a:p>
        </p:txBody>
      </p:sp>
      <p:sp>
        <p:nvSpPr>
          <p:cNvPr id="183" name="Callout: Bent Line 182">
            <a:extLst>
              <a:ext uri="{FF2B5EF4-FFF2-40B4-BE49-F238E27FC236}">
                <a16:creationId xmlns:a16="http://schemas.microsoft.com/office/drawing/2014/main" id="{244BBB5B-3FF4-4D0C-BEA1-EFEA02DC14F7}"/>
              </a:ext>
            </a:extLst>
          </p:cNvPr>
          <p:cNvSpPr/>
          <p:nvPr/>
        </p:nvSpPr>
        <p:spPr>
          <a:xfrm flipH="1">
            <a:off x="2466326" y="6192913"/>
            <a:ext cx="1615015" cy="49645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96918"/>
              <a:gd name="adj6" fmla="val -201040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Re-open all route except </a:t>
            </a:r>
          </a:p>
          <a:p>
            <a:pPr algn="ctr"/>
            <a:r>
              <a:rPr lang="en-US" sz="900" b="1" dirty="0">
                <a:solidFill>
                  <a:schemeClr val="tx1"/>
                </a:solidFill>
              </a:rPr>
              <a:t>Wilson Forest highway  &amp;</a:t>
            </a:r>
          </a:p>
          <a:p>
            <a:pPr algn="ctr"/>
            <a:r>
              <a:rPr lang="en-US" sz="900" b="1" dirty="0">
                <a:solidFill>
                  <a:schemeClr val="tx1"/>
                </a:solidFill>
              </a:rPr>
              <a:t>12th of July Bridge</a:t>
            </a:r>
          </a:p>
        </p:txBody>
      </p:sp>
      <p:sp>
        <p:nvSpPr>
          <p:cNvPr id="184" name="Callout: Bent Line 183">
            <a:extLst>
              <a:ext uri="{FF2B5EF4-FFF2-40B4-BE49-F238E27FC236}">
                <a16:creationId xmlns:a16="http://schemas.microsoft.com/office/drawing/2014/main" id="{8D206AD9-8A3A-40F3-ACEF-248457FA1719}"/>
              </a:ext>
            </a:extLst>
          </p:cNvPr>
          <p:cNvSpPr/>
          <p:nvPr/>
        </p:nvSpPr>
        <p:spPr>
          <a:xfrm flipH="1">
            <a:off x="2941866" y="9098026"/>
            <a:ext cx="1222956" cy="16572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2853"/>
              <a:gd name="adj6" fmla="val -110025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flooding</a:t>
            </a:r>
          </a:p>
        </p:txBody>
      </p:sp>
      <p:sp>
        <p:nvSpPr>
          <p:cNvPr id="185" name="Callout: Bent Line 184">
            <a:extLst>
              <a:ext uri="{FF2B5EF4-FFF2-40B4-BE49-F238E27FC236}">
                <a16:creationId xmlns:a16="http://schemas.microsoft.com/office/drawing/2014/main" id="{0A1461E2-8735-40E2-B126-1A53880409B2}"/>
              </a:ext>
            </a:extLst>
          </p:cNvPr>
          <p:cNvSpPr/>
          <p:nvPr/>
        </p:nvSpPr>
        <p:spPr>
          <a:xfrm flipH="1">
            <a:off x="3182870" y="13906244"/>
            <a:ext cx="1222956" cy="37127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19691"/>
              <a:gd name="adj6" fmla="val -90181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Shelter demand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38AD54E-AF2F-4716-81B8-131041C0D239}"/>
              </a:ext>
            </a:extLst>
          </p:cNvPr>
          <p:cNvSpPr txBox="1"/>
          <p:nvPr/>
        </p:nvSpPr>
        <p:spPr>
          <a:xfrm>
            <a:off x="645033" y="10014895"/>
            <a:ext cx="544152" cy="261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050" dirty="0"/>
              <a:t>Water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5B12CE0-A922-4AC2-91BE-E7AF9F4E61F6}"/>
              </a:ext>
            </a:extLst>
          </p:cNvPr>
          <p:cNvSpPr txBox="1"/>
          <p:nvPr/>
        </p:nvSpPr>
        <p:spPr>
          <a:xfrm>
            <a:off x="645033" y="14604043"/>
            <a:ext cx="552173" cy="2618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1050" dirty="0"/>
              <a:t>Power</a:t>
            </a:r>
          </a:p>
        </p:txBody>
      </p:sp>
      <p:pic>
        <p:nvPicPr>
          <p:cNvPr id="159" name="Picture 158" descr="A body of water&#10;&#10;Description automatically generated">
            <a:extLst>
              <a:ext uri="{FF2B5EF4-FFF2-40B4-BE49-F238E27FC236}">
                <a16:creationId xmlns:a16="http://schemas.microsoft.com/office/drawing/2014/main" id="{BE8AC406-A02C-4AC7-98FE-5953B261667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14" y="-3221278"/>
            <a:ext cx="9182958" cy="2994137"/>
          </a:xfrm>
          <a:prstGeom prst="rect">
            <a:avLst/>
          </a:prstGeom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1ACC4D85-15CE-4552-B95B-E68DD69D97B5}"/>
              </a:ext>
            </a:extLst>
          </p:cNvPr>
          <p:cNvGrpSpPr/>
          <p:nvPr/>
        </p:nvGrpSpPr>
        <p:grpSpPr>
          <a:xfrm>
            <a:off x="6596799" y="2102004"/>
            <a:ext cx="991920" cy="1956316"/>
            <a:chOff x="5203185" y="1423571"/>
            <a:chExt cx="991920" cy="1956316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FE7CF0D7-E5C9-4A0B-B3CF-2B2C5645CE90}"/>
                </a:ext>
              </a:extLst>
            </p:cNvPr>
            <p:cNvGrpSpPr/>
            <p:nvPr/>
          </p:nvGrpSpPr>
          <p:grpSpPr>
            <a:xfrm>
              <a:off x="5203185" y="1423571"/>
              <a:ext cx="991920" cy="1956316"/>
              <a:chOff x="5203185" y="1423571"/>
              <a:chExt cx="991920" cy="1956316"/>
            </a:xfrm>
          </p:grpSpPr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21CC93C4-0B32-4B9F-A22F-F9DA37A6E7A7}"/>
                  </a:ext>
                </a:extLst>
              </p:cNvPr>
              <p:cNvSpPr txBox="1"/>
              <p:nvPr/>
            </p:nvSpPr>
            <p:spPr>
              <a:xfrm>
                <a:off x="5212336" y="1627623"/>
                <a:ext cx="734761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605BE23-72C6-4E86-ABCA-2E22309B1615}"/>
                  </a:ext>
                </a:extLst>
              </p:cNvPr>
              <p:cNvSpPr txBox="1"/>
              <p:nvPr/>
            </p:nvSpPr>
            <p:spPr>
              <a:xfrm>
                <a:off x="5213110" y="1627623"/>
                <a:ext cx="906410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Sewer</a:t>
                </a:r>
                <a:r>
                  <a:rPr lang="en-US" sz="600" dirty="0">
                    <a:solidFill>
                      <a:schemeClr val="bg1"/>
                    </a:solidFill>
                  </a:rPr>
                  <a:t>, Power, Road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B605F29-DE0C-40CF-9505-678BE48671A4}"/>
                  </a:ext>
                </a:extLst>
              </p:cNvPr>
              <p:cNvSpPr txBox="1"/>
              <p:nvPr/>
            </p:nvSpPr>
            <p:spPr>
              <a:xfrm>
                <a:off x="5203185" y="1423571"/>
                <a:ext cx="99192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>
                    <a:solidFill>
                      <a:schemeClr val="accent2"/>
                    </a:solidFill>
                  </a:rPr>
                  <a:t>mc1: Scenic Vista</a:t>
                </a:r>
              </a:p>
            </p:txBody>
          </p: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E97EA860-A005-4EB2-BEDA-7443B8D53A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1741587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19A98BD-C835-4EA1-9D12-A4834DA476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2338" y="1627623"/>
              <a:ext cx="73475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D0D5CA1D-4FB0-429D-A608-1393AAF98E94}"/>
              </a:ext>
            </a:extLst>
          </p:cNvPr>
          <p:cNvGrpSpPr/>
          <p:nvPr/>
        </p:nvGrpSpPr>
        <p:grpSpPr>
          <a:xfrm>
            <a:off x="7365013" y="3032680"/>
            <a:ext cx="1356453" cy="1607900"/>
            <a:chOff x="4722731" y="1424346"/>
            <a:chExt cx="1356453" cy="1607900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94F2D44A-F34E-42C3-8FEF-C9636D57C9DD}"/>
                </a:ext>
              </a:extLst>
            </p:cNvPr>
            <p:cNvGrpSpPr/>
            <p:nvPr/>
          </p:nvGrpSpPr>
          <p:grpSpPr>
            <a:xfrm>
              <a:off x="4722731" y="1424346"/>
              <a:ext cx="1356453" cy="1607900"/>
              <a:chOff x="4722731" y="1424346"/>
              <a:chExt cx="1356453" cy="1607900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3C385101-8370-489B-B937-397FEC1FDB57}"/>
                  </a:ext>
                </a:extLst>
              </p:cNvPr>
              <p:cNvSpPr txBox="1"/>
              <p:nvPr/>
            </p:nvSpPr>
            <p:spPr>
              <a:xfrm>
                <a:off x="5203718" y="1642663"/>
                <a:ext cx="734761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6287E2DB-0478-46FE-B4B3-8954313B3090}"/>
                  </a:ext>
                </a:extLst>
              </p:cNvPr>
              <p:cNvSpPr txBox="1"/>
              <p:nvPr/>
            </p:nvSpPr>
            <p:spPr>
              <a:xfrm>
                <a:off x="5172774" y="1637724"/>
                <a:ext cx="906410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Road, </a:t>
                </a:r>
                <a:r>
                  <a:rPr lang="en-US" sz="600" dirty="0">
                    <a:solidFill>
                      <a:schemeClr val="bg1"/>
                    </a:solidFill>
                  </a:rPr>
                  <a:t>Sewer, Power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D90E807-64D3-4745-93A0-59C904B22092}"/>
                  </a:ext>
                </a:extLst>
              </p:cNvPr>
              <p:cNvSpPr txBox="1"/>
              <p:nvPr/>
            </p:nvSpPr>
            <p:spPr>
              <a:xfrm>
                <a:off x="4722731" y="1424346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Scenic Vista</a:t>
                </a:r>
              </a:p>
            </p:txBody>
          </p: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ECF7B542-6E73-4A9C-83E0-CD10DD3F72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1393946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2A00F33-F28D-4FF8-9EC9-39BF1F2C93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6593" y="1638300"/>
              <a:ext cx="734759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239C405-452D-4DC0-A44B-F0DE6A70786C}"/>
              </a:ext>
            </a:extLst>
          </p:cNvPr>
          <p:cNvGrpSpPr/>
          <p:nvPr/>
        </p:nvGrpSpPr>
        <p:grpSpPr>
          <a:xfrm>
            <a:off x="8045427" y="760398"/>
            <a:ext cx="1448887" cy="2760042"/>
            <a:chOff x="5323929" y="1444354"/>
            <a:chExt cx="1448887" cy="2760042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E1F9985-BE80-4946-B508-75B683D5A451}"/>
                </a:ext>
              </a:extLst>
            </p:cNvPr>
            <p:cNvGrpSpPr/>
            <p:nvPr/>
          </p:nvGrpSpPr>
          <p:grpSpPr>
            <a:xfrm>
              <a:off x="5323929" y="1444354"/>
              <a:ext cx="1448887" cy="2760042"/>
              <a:chOff x="5323929" y="1444354"/>
              <a:chExt cx="1448887" cy="2760042"/>
            </a:xfrm>
          </p:grpSpPr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8F20D27-8D53-4FB5-A09D-97C50442C991}"/>
                  </a:ext>
                </a:extLst>
              </p:cNvPr>
              <p:cNvSpPr txBox="1"/>
              <p:nvPr/>
            </p:nvSpPr>
            <p:spPr>
              <a:xfrm>
                <a:off x="5879476" y="1627623"/>
                <a:ext cx="751937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DEED49FF-32D3-4152-9E35-C9075B25D9AB}"/>
                  </a:ext>
                </a:extLst>
              </p:cNvPr>
              <p:cNvSpPr txBox="1"/>
              <p:nvPr/>
            </p:nvSpPr>
            <p:spPr>
              <a:xfrm>
                <a:off x="5866415" y="1627623"/>
                <a:ext cx="906401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solidFill>
                      <a:schemeClr val="bg1"/>
                    </a:solidFill>
                  </a:rPr>
                  <a:t>Sewer, Power, Road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57FA3D09-513D-40F9-88BB-D7345FE46770}"/>
                  </a:ext>
                </a:extLst>
              </p:cNvPr>
              <p:cNvSpPr txBox="1"/>
              <p:nvPr/>
            </p:nvSpPr>
            <p:spPr>
              <a:xfrm>
                <a:off x="5323929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Old Town</a:t>
                </a:r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2EDF99A5-E630-4A59-8E1C-C7EC6ACB0E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4" y="1638300"/>
                <a:ext cx="0" cy="2566096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D94B623-4DCB-4581-945C-D544B6F7F7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3543" y="1627623"/>
              <a:ext cx="727870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49A44D00-C095-4BAA-9585-E2721E694337}"/>
              </a:ext>
            </a:extLst>
          </p:cNvPr>
          <p:cNvGrpSpPr/>
          <p:nvPr/>
        </p:nvGrpSpPr>
        <p:grpSpPr>
          <a:xfrm>
            <a:off x="593432" y="4854947"/>
            <a:ext cx="2224916" cy="521764"/>
            <a:chOff x="389471" y="4899911"/>
            <a:chExt cx="2224916" cy="521764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C9BAAB2-4504-4443-806D-5882168CC0D8}"/>
                </a:ext>
              </a:extLst>
            </p:cNvPr>
            <p:cNvGrpSpPr/>
            <p:nvPr/>
          </p:nvGrpSpPr>
          <p:grpSpPr>
            <a:xfrm>
              <a:off x="392107" y="4909809"/>
              <a:ext cx="1205295" cy="230832"/>
              <a:chOff x="392107" y="4909809"/>
              <a:chExt cx="1205295" cy="230832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4F86193-9A8F-47AE-857C-957A51951ECA}"/>
                  </a:ext>
                </a:extLst>
              </p:cNvPr>
              <p:cNvSpPr txBox="1"/>
              <p:nvPr/>
            </p:nvSpPr>
            <p:spPr>
              <a:xfrm>
                <a:off x="547114" y="4909809"/>
                <a:ext cx="1050288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accent6">
                        <a:lumMod val="75000"/>
                      </a:schemeClr>
                    </a:solidFill>
                  </a:rPr>
                  <a:t>Global Earthquake</a:t>
                </a:r>
              </a:p>
            </p:txBody>
          </p: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F8C6DC47-2C07-4AD4-A03A-4BE2EDD3C1F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2107" y="5025225"/>
                <a:ext cx="166843" cy="0"/>
              </a:xfrm>
              <a:prstGeom prst="line">
                <a:avLst/>
              </a:prstGeom>
              <a:ln w="12700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61A9A3C6-D334-4AB4-BCCD-777FDB5A2EAB}"/>
                </a:ext>
              </a:extLst>
            </p:cNvPr>
            <p:cNvGrpSpPr/>
            <p:nvPr/>
          </p:nvGrpSpPr>
          <p:grpSpPr>
            <a:xfrm>
              <a:off x="389471" y="4899911"/>
              <a:ext cx="2224916" cy="521764"/>
              <a:chOff x="392107" y="4762007"/>
              <a:chExt cx="2224916" cy="521764"/>
            </a:xfrm>
          </p:grpSpPr>
          <p:sp>
            <p:nvSpPr>
              <p:cNvPr id="148" name="TextBox 147">
                <a:extLst>
                  <a:ext uri="{FF2B5EF4-FFF2-40B4-BE49-F238E27FC236}">
                    <a16:creationId xmlns:a16="http://schemas.microsoft.com/office/drawing/2014/main" id="{CC65019D-5B1E-4F05-A97C-74E4138A7122}"/>
                  </a:ext>
                </a:extLst>
              </p:cNvPr>
              <p:cNvSpPr txBox="1"/>
              <p:nvPr/>
            </p:nvSpPr>
            <p:spPr>
              <a:xfrm>
                <a:off x="547114" y="4909809"/>
                <a:ext cx="986167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accent2"/>
                    </a:solidFill>
                  </a:rPr>
                  <a:t>Local Earthquake</a:t>
                </a:r>
              </a:p>
            </p:txBody>
          </p: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75FD6EE0-08AC-4328-ACEF-1EFCD8C92B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2107" y="5025225"/>
                <a:ext cx="166843" cy="0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56E79325-B707-4B2A-A623-9209C380AB87}"/>
                  </a:ext>
                </a:extLst>
              </p:cNvPr>
              <p:cNvSpPr txBox="1"/>
              <p:nvPr/>
            </p:nvSpPr>
            <p:spPr>
              <a:xfrm>
                <a:off x="549750" y="5052939"/>
                <a:ext cx="79701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rgbClr val="C00000"/>
                    </a:solidFill>
                  </a:rPr>
                  <a:t>Radian Event</a:t>
                </a:r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3D7BE544-DB52-43AC-81B6-800DBD755F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4743" y="5168355"/>
                <a:ext cx="166843" cy="0"/>
              </a:xfrm>
              <a:prstGeom prst="line">
                <a:avLst/>
              </a:prstGeom>
              <a:ln w="127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7" name="TextBox 216">
                <a:extLst>
                  <a:ext uri="{FF2B5EF4-FFF2-40B4-BE49-F238E27FC236}">
                    <a16:creationId xmlns:a16="http://schemas.microsoft.com/office/drawing/2014/main" id="{41B214B6-2235-44EC-8DD0-A907A0880983}"/>
                  </a:ext>
                </a:extLst>
              </p:cNvPr>
              <p:cNvSpPr txBox="1"/>
              <p:nvPr/>
            </p:nvSpPr>
            <p:spPr>
              <a:xfrm>
                <a:off x="1868100" y="4762007"/>
                <a:ext cx="74892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Social event</a:t>
                </a:r>
              </a:p>
            </p:txBody>
          </p: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BAABD2A8-623A-40F2-9F93-8FC7B2705A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13093" y="4877423"/>
                <a:ext cx="166843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4" name="Picture 153" descr="A close up of a map&#10;&#10;Description automatically generated">
            <a:extLst>
              <a:ext uri="{FF2B5EF4-FFF2-40B4-BE49-F238E27FC236}">
                <a16:creationId xmlns:a16="http://schemas.microsoft.com/office/drawing/2014/main" id="{46B7DAC8-525A-4F87-B91D-A272EA7EAC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236" y="345059"/>
            <a:ext cx="2871997" cy="2480875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50DDC67-224C-4E92-BBE3-BA25517F3F5B}"/>
              </a:ext>
            </a:extLst>
          </p:cNvPr>
          <p:cNvGrpSpPr/>
          <p:nvPr/>
        </p:nvGrpSpPr>
        <p:grpSpPr>
          <a:xfrm>
            <a:off x="5361258" y="4756970"/>
            <a:ext cx="693935" cy="319680"/>
            <a:chOff x="5361258" y="4756970"/>
            <a:chExt cx="693935" cy="31968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B48DD2D-C375-494E-AF20-DE51C877BB6B}"/>
                </a:ext>
              </a:extLst>
            </p:cNvPr>
            <p:cNvSpPr/>
            <p:nvPr/>
          </p:nvSpPr>
          <p:spPr>
            <a:xfrm flipV="1">
              <a:off x="5361258" y="4756970"/>
              <a:ext cx="440465" cy="144303"/>
            </a:xfrm>
            <a:prstGeom prst="rect">
              <a:avLst/>
            </a:prstGeom>
            <a:solidFill>
              <a:srgbClr val="C00000">
                <a:alpha val="7000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FCEB447-1570-458E-8E7D-F30B891B3489}"/>
                </a:ext>
              </a:extLst>
            </p:cNvPr>
            <p:cNvSpPr txBox="1"/>
            <p:nvPr/>
          </p:nvSpPr>
          <p:spPr>
            <a:xfrm>
              <a:off x="5402619" y="4845818"/>
              <a:ext cx="65257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rgbClr val="C00000"/>
                  </a:solidFill>
                </a:rPr>
                <a:t>Old Town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58F47D95-9809-44CB-81B8-982B2007F092}"/>
              </a:ext>
            </a:extLst>
          </p:cNvPr>
          <p:cNvGrpSpPr/>
          <p:nvPr/>
        </p:nvGrpSpPr>
        <p:grpSpPr>
          <a:xfrm>
            <a:off x="6113315" y="4752886"/>
            <a:ext cx="2416093" cy="282249"/>
            <a:chOff x="4198200" y="4756967"/>
            <a:chExt cx="2416093" cy="282249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40A5C7ED-CC82-44A9-9A59-EDDA63D202DC}"/>
                </a:ext>
              </a:extLst>
            </p:cNvPr>
            <p:cNvSpPr/>
            <p:nvPr/>
          </p:nvSpPr>
          <p:spPr>
            <a:xfrm flipV="1">
              <a:off x="5138413" y="4756967"/>
              <a:ext cx="1475880" cy="144303"/>
            </a:xfrm>
            <a:prstGeom prst="rect">
              <a:avLst/>
            </a:prstGeom>
            <a:solidFill>
              <a:srgbClr val="C00000">
                <a:alpha val="7000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D5A1C941-89AC-4863-BCD4-19896386C500}"/>
                </a:ext>
              </a:extLst>
            </p:cNvPr>
            <p:cNvSpPr txBox="1"/>
            <p:nvPr/>
          </p:nvSpPr>
          <p:spPr>
            <a:xfrm>
              <a:off x="4198200" y="4808384"/>
              <a:ext cx="100383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rgbClr val="C00000"/>
                  </a:solidFill>
                </a:rPr>
                <a:t>Scenic Vista</a:t>
              </a: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4BE29E18-15C2-407A-9AF4-3A93CA680764}"/>
              </a:ext>
            </a:extLst>
          </p:cNvPr>
          <p:cNvGrpSpPr/>
          <p:nvPr/>
        </p:nvGrpSpPr>
        <p:grpSpPr>
          <a:xfrm>
            <a:off x="6336876" y="4764602"/>
            <a:ext cx="1874237" cy="440823"/>
            <a:chOff x="4426789" y="4638402"/>
            <a:chExt cx="1874237" cy="440823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1DE0694-A3F3-485B-8527-841F8D4368E2}"/>
                </a:ext>
              </a:extLst>
            </p:cNvPr>
            <p:cNvSpPr/>
            <p:nvPr/>
          </p:nvSpPr>
          <p:spPr>
            <a:xfrm flipV="1">
              <a:off x="5358663" y="4638402"/>
              <a:ext cx="942363" cy="262865"/>
            </a:xfrm>
            <a:prstGeom prst="rect">
              <a:avLst/>
            </a:prstGeom>
            <a:solidFill>
              <a:srgbClr val="C00000">
                <a:alpha val="7000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B1E1295A-A5AE-4419-9645-894013A0700A}"/>
                </a:ext>
              </a:extLst>
            </p:cNvPr>
            <p:cNvSpPr txBox="1"/>
            <p:nvPr/>
          </p:nvSpPr>
          <p:spPr>
            <a:xfrm>
              <a:off x="4426789" y="4848393"/>
              <a:ext cx="100383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rgbClr val="C00000"/>
                  </a:solidFill>
                </a:rPr>
                <a:t>Wilson Forest</a:t>
              </a:r>
            </a:p>
          </p:txBody>
        </p:sp>
      </p:grpSp>
      <p:sp>
        <p:nvSpPr>
          <p:cNvPr id="201" name="Callout: Bent Line 200">
            <a:extLst>
              <a:ext uri="{FF2B5EF4-FFF2-40B4-BE49-F238E27FC236}">
                <a16:creationId xmlns:a16="http://schemas.microsoft.com/office/drawing/2014/main" id="{45A864C7-1569-4454-B6C6-57524A498A31}"/>
              </a:ext>
            </a:extLst>
          </p:cNvPr>
          <p:cNvSpPr/>
          <p:nvPr/>
        </p:nvSpPr>
        <p:spPr>
          <a:xfrm flipH="1">
            <a:off x="3280251" y="7725108"/>
            <a:ext cx="1638024" cy="496456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86262"/>
              <a:gd name="adj6" fmla="val -127034"/>
            </a:avLst>
          </a:prstGeom>
          <a:solidFill>
            <a:schemeClr val="bg1"/>
          </a:solidFill>
          <a:ln>
            <a:solidFill>
              <a:schemeClr val="bg1"/>
            </a:solidFill>
            <a:headEnd type="none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Reopen other routes &amp; traffic jam at Magritte Bridge</a:t>
            </a:r>
          </a:p>
        </p:txBody>
      </p:sp>
      <p:pic>
        <p:nvPicPr>
          <p:cNvPr id="208" name="Graphic 207" descr="Marker">
            <a:extLst>
              <a:ext uri="{FF2B5EF4-FFF2-40B4-BE49-F238E27FC236}">
                <a16:creationId xmlns:a16="http://schemas.microsoft.com/office/drawing/2014/main" id="{B95F7C4F-E6B1-4E6A-B3B9-0769125A77B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459319" y="702944"/>
            <a:ext cx="215112" cy="215112"/>
          </a:xfrm>
          <a:prstGeom prst="rect">
            <a:avLst/>
          </a:prstGeom>
        </p:spPr>
      </p:pic>
      <p:pic>
        <p:nvPicPr>
          <p:cNvPr id="209" name="Graphic 208" descr="Marker">
            <a:extLst>
              <a:ext uri="{FF2B5EF4-FFF2-40B4-BE49-F238E27FC236}">
                <a16:creationId xmlns:a16="http://schemas.microsoft.com/office/drawing/2014/main" id="{C2652975-6E91-4841-B46B-8087BDF7E3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985262" y="907853"/>
            <a:ext cx="215112" cy="215112"/>
          </a:xfrm>
          <a:prstGeom prst="rect">
            <a:avLst/>
          </a:prstGeom>
        </p:spPr>
      </p:pic>
      <p:pic>
        <p:nvPicPr>
          <p:cNvPr id="210" name="Graphic 209" descr="Marker">
            <a:extLst>
              <a:ext uri="{FF2B5EF4-FFF2-40B4-BE49-F238E27FC236}">
                <a16:creationId xmlns:a16="http://schemas.microsoft.com/office/drawing/2014/main" id="{87164517-19E2-4283-A5EE-1C6BB14DB17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591964" y="2275551"/>
            <a:ext cx="215112" cy="215112"/>
          </a:xfrm>
          <a:prstGeom prst="rect">
            <a:avLst/>
          </a:prstGeom>
        </p:spPr>
      </p:pic>
      <p:pic>
        <p:nvPicPr>
          <p:cNvPr id="211" name="Graphic 210" descr="Marker">
            <a:extLst>
              <a:ext uri="{FF2B5EF4-FFF2-40B4-BE49-F238E27FC236}">
                <a16:creationId xmlns:a16="http://schemas.microsoft.com/office/drawing/2014/main" id="{BCE3A774-BD4B-4945-97C0-5FEFBE26EFB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739232" y="2228602"/>
            <a:ext cx="215112" cy="215112"/>
          </a:xfrm>
          <a:prstGeom prst="rect">
            <a:avLst/>
          </a:prstGeom>
        </p:spPr>
      </p:pic>
      <p:pic>
        <p:nvPicPr>
          <p:cNvPr id="212" name="Graphic 211" descr="Marker">
            <a:extLst>
              <a:ext uri="{FF2B5EF4-FFF2-40B4-BE49-F238E27FC236}">
                <a16:creationId xmlns:a16="http://schemas.microsoft.com/office/drawing/2014/main" id="{09136643-6119-4617-9E7A-46F2670B1D2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203350" y="2153375"/>
            <a:ext cx="215112" cy="215112"/>
          </a:xfrm>
          <a:prstGeom prst="rect">
            <a:avLst/>
          </a:prstGeom>
        </p:spPr>
      </p:pic>
      <p:pic>
        <p:nvPicPr>
          <p:cNvPr id="213" name="Graphic 212" descr="Marker">
            <a:extLst>
              <a:ext uri="{FF2B5EF4-FFF2-40B4-BE49-F238E27FC236}">
                <a16:creationId xmlns:a16="http://schemas.microsoft.com/office/drawing/2014/main" id="{8AD1885C-AB1B-4E23-9ECD-6BA2FA1E94C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770150" y="1482580"/>
            <a:ext cx="215112" cy="215112"/>
          </a:xfrm>
          <a:prstGeom prst="rect">
            <a:avLst/>
          </a:prstGeom>
        </p:spPr>
      </p:pic>
      <p:grpSp>
        <p:nvGrpSpPr>
          <p:cNvPr id="214" name="Group 213">
            <a:extLst>
              <a:ext uri="{FF2B5EF4-FFF2-40B4-BE49-F238E27FC236}">
                <a16:creationId xmlns:a16="http://schemas.microsoft.com/office/drawing/2014/main" id="{5CCCB9B0-311D-4D55-8913-6B8A6ED588A7}"/>
              </a:ext>
            </a:extLst>
          </p:cNvPr>
          <p:cNvGrpSpPr/>
          <p:nvPr/>
        </p:nvGrpSpPr>
        <p:grpSpPr>
          <a:xfrm>
            <a:off x="4582406" y="4753823"/>
            <a:ext cx="1003835" cy="482270"/>
            <a:chOff x="5490229" y="4638400"/>
            <a:chExt cx="1003835" cy="482270"/>
          </a:xfrm>
        </p:grpSpPr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F3CAED12-6036-4DC9-B578-5A0F94C88F0D}"/>
                </a:ext>
              </a:extLst>
            </p:cNvPr>
            <p:cNvSpPr/>
            <p:nvPr/>
          </p:nvSpPr>
          <p:spPr>
            <a:xfrm flipV="1">
              <a:off x="6040058" y="4638400"/>
              <a:ext cx="227950" cy="262865"/>
            </a:xfrm>
            <a:prstGeom prst="rect">
              <a:avLst/>
            </a:prstGeom>
            <a:solidFill>
              <a:srgbClr val="C00000">
                <a:alpha val="7000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450D8280-BC3D-4E7A-844D-294DCB26AE5B}"/>
                </a:ext>
              </a:extLst>
            </p:cNvPr>
            <p:cNvSpPr txBox="1"/>
            <p:nvPr/>
          </p:nvSpPr>
          <p:spPr>
            <a:xfrm>
              <a:off x="5490229" y="4889838"/>
              <a:ext cx="100383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rgbClr val="C00000"/>
                  </a:solidFill>
                </a:rPr>
                <a:t>Safe Town</a:t>
              </a:r>
            </a:p>
          </p:txBody>
        </p:sp>
      </p:grp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852591D8-BF9E-4631-BCFB-D91ED661EA12}"/>
              </a:ext>
            </a:extLst>
          </p:cNvPr>
          <p:cNvCxnSpPr>
            <a:cxnSpLocks/>
            <a:stCxn id="164" idx="1"/>
            <a:endCxn id="154" idx="0"/>
          </p:cNvCxnSpPr>
          <p:nvPr/>
        </p:nvCxnSpPr>
        <p:spPr>
          <a:xfrm rot="10800000">
            <a:off x="1682235" y="345059"/>
            <a:ext cx="1932872" cy="1119748"/>
          </a:xfrm>
          <a:prstGeom prst="bentConnector4">
            <a:avLst>
              <a:gd name="adj1" fmla="val 12853"/>
              <a:gd name="adj2" fmla="val 120415"/>
            </a:avLst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DD6D37B-7053-4E0A-912D-6F4F6B4EA55B}"/>
              </a:ext>
            </a:extLst>
          </p:cNvPr>
          <p:cNvSpPr txBox="1"/>
          <p:nvPr/>
        </p:nvSpPr>
        <p:spPr>
          <a:xfrm>
            <a:off x="983970" y="297250"/>
            <a:ext cx="219508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bg1"/>
                </a:solidFill>
              </a:rPr>
              <a:t>Contaminated Water map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81FDF92F-2EA9-4DFE-92D2-022CC6141BA5}"/>
              </a:ext>
            </a:extLst>
          </p:cNvPr>
          <p:cNvGrpSpPr/>
          <p:nvPr/>
        </p:nvGrpSpPr>
        <p:grpSpPr>
          <a:xfrm>
            <a:off x="5671668" y="3347995"/>
            <a:ext cx="1145921" cy="703807"/>
            <a:chOff x="4646053" y="1433214"/>
            <a:chExt cx="1145921" cy="703807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AE27FA1-57A5-421C-93D4-06805EFE0A36}"/>
                </a:ext>
              </a:extLst>
            </p:cNvPr>
            <p:cNvGrpSpPr/>
            <p:nvPr/>
          </p:nvGrpSpPr>
          <p:grpSpPr>
            <a:xfrm>
              <a:off x="4646053" y="1433214"/>
              <a:ext cx="1145921" cy="703807"/>
              <a:chOff x="4646053" y="1433214"/>
              <a:chExt cx="1145921" cy="703807"/>
            </a:xfrm>
          </p:grpSpPr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F8F8E04-50B9-41A6-AD40-A8C5407E4467}"/>
                  </a:ext>
                </a:extLst>
              </p:cNvPr>
              <p:cNvSpPr txBox="1"/>
              <p:nvPr/>
            </p:nvSpPr>
            <p:spPr>
              <a:xfrm>
                <a:off x="4646053" y="143321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 err="1">
                    <a:solidFill>
                      <a:schemeClr val="accent2"/>
                    </a:solidFill>
                  </a:rPr>
                  <a:t>Chapparal</a:t>
                </a:r>
                <a:endParaRPr lang="en-US" sz="9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D21D507-0A64-4904-A400-73A2E67DC7AE}"/>
                  </a:ext>
                </a:extLst>
              </p:cNvPr>
              <p:cNvSpPr txBox="1"/>
              <p:nvPr/>
            </p:nvSpPr>
            <p:spPr>
              <a:xfrm>
                <a:off x="5212337" y="1627623"/>
                <a:ext cx="331328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C2D8E3EB-79CF-452C-9DA5-675DF801AC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337" y="1638300"/>
                <a:ext cx="0" cy="498721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2C13212-4EE8-468B-BC9F-72A4BEED51B6}"/>
                  </a:ext>
                </a:extLst>
              </p:cNvPr>
              <p:cNvSpPr txBox="1"/>
              <p:nvPr/>
            </p:nvSpPr>
            <p:spPr>
              <a:xfrm>
                <a:off x="5218144" y="1627623"/>
                <a:ext cx="38933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solidFill>
                      <a:schemeClr val="bg1"/>
                    </a:solidFill>
                  </a:rPr>
                  <a:t>Power</a:t>
                </a:r>
              </a:p>
            </p:txBody>
          </p:sp>
        </p:grp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AA5637B-4E43-4D78-8556-AC37FC69C7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2338" y="1627623"/>
              <a:ext cx="33132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620A6BB-2FD9-449C-AB52-6918DC6A02D5}"/>
              </a:ext>
            </a:extLst>
          </p:cNvPr>
          <p:cNvGrpSpPr/>
          <p:nvPr/>
        </p:nvGrpSpPr>
        <p:grpSpPr>
          <a:xfrm>
            <a:off x="3615106" y="765196"/>
            <a:ext cx="1556368" cy="372696"/>
            <a:chOff x="3615106" y="1108414"/>
            <a:chExt cx="1556368" cy="37269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B21DAE6-0A54-4C9C-8F20-0BB94F687D5B}"/>
                </a:ext>
              </a:extLst>
            </p:cNvPr>
            <p:cNvSpPr/>
            <p:nvPr/>
          </p:nvSpPr>
          <p:spPr>
            <a:xfrm>
              <a:off x="3615107" y="1296444"/>
              <a:ext cx="1523173" cy="18466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Medical:</a:t>
              </a:r>
              <a:r>
                <a:rPr lang="en-US" sz="600" b="1" dirty="0">
                  <a:solidFill>
                    <a:schemeClr val="bg1"/>
                  </a:solidFill>
                </a:rPr>
                <a:t> Asking for rescue team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AC0620F0-E031-4567-A14E-E6E325844351}"/>
                </a:ext>
              </a:extLst>
            </p:cNvPr>
            <p:cNvSpPr txBox="1"/>
            <p:nvPr/>
          </p:nvSpPr>
          <p:spPr>
            <a:xfrm>
              <a:off x="4025553" y="1108414"/>
              <a:ext cx="114592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chemeClr val="accent1"/>
                  </a:solidFill>
                </a:rPr>
                <a:t>mc3 – All area</a:t>
              </a: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CD5F5C18-E7CD-424E-9042-988BF0EBF7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E01F9E32-DEA7-4E8A-B470-07D9695B0CB6}"/>
              </a:ext>
            </a:extLst>
          </p:cNvPr>
          <p:cNvGrpSpPr/>
          <p:nvPr/>
        </p:nvGrpSpPr>
        <p:grpSpPr>
          <a:xfrm>
            <a:off x="3615106" y="1184444"/>
            <a:ext cx="1556368" cy="372696"/>
            <a:chOff x="3615106" y="1108414"/>
            <a:chExt cx="1556368" cy="37269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ECCA23BD-8244-4DFB-88C5-049CE91BCFA0}"/>
                </a:ext>
              </a:extLst>
            </p:cNvPr>
            <p:cNvSpPr/>
            <p:nvPr/>
          </p:nvSpPr>
          <p:spPr>
            <a:xfrm>
              <a:off x="3615107" y="1296444"/>
              <a:ext cx="1523173" cy="18466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Sewer &amp; Water: </a:t>
              </a:r>
              <a:r>
                <a:rPr lang="en-US" sz="600" b="1" dirty="0">
                  <a:solidFill>
                    <a:schemeClr val="bg1"/>
                  </a:solidFill>
                </a:rPr>
                <a:t>Contaminated Water 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C1E58451-1D0A-4B4B-8549-CFAEDB17B29F}"/>
                </a:ext>
              </a:extLst>
            </p:cNvPr>
            <p:cNvSpPr txBox="1"/>
            <p:nvPr/>
          </p:nvSpPr>
          <p:spPr>
            <a:xfrm>
              <a:off x="4025553" y="1108414"/>
              <a:ext cx="114592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chemeClr val="accent1"/>
                  </a:solidFill>
                </a:rPr>
                <a:t>mc3 – part of city</a:t>
              </a:r>
            </a:p>
          </p:txBody>
        </p: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E26EA749-4417-4EE6-9BA1-3F7EF4F43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54915AF-F45C-4306-9A67-CB88742CE79F}"/>
              </a:ext>
            </a:extLst>
          </p:cNvPr>
          <p:cNvGrpSpPr/>
          <p:nvPr/>
        </p:nvGrpSpPr>
        <p:grpSpPr>
          <a:xfrm>
            <a:off x="3612191" y="1601118"/>
            <a:ext cx="1556368" cy="557362"/>
            <a:chOff x="3615106" y="1108414"/>
            <a:chExt cx="1556368" cy="557362"/>
          </a:xfrm>
        </p:grpSpPr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7C61F0C4-E2C4-4435-B760-5B17131F3818}"/>
                </a:ext>
              </a:extLst>
            </p:cNvPr>
            <p:cNvSpPr/>
            <p:nvPr/>
          </p:nvSpPr>
          <p:spPr>
            <a:xfrm>
              <a:off x="3615107" y="1296444"/>
              <a:ext cx="1523173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Roads &amp; Bridge:  </a:t>
              </a:r>
              <a:r>
                <a:rPr lang="en-US" sz="600" b="1" dirty="0">
                  <a:solidFill>
                    <a:schemeClr val="bg1"/>
                  </a:solidFill>
                </a:rPr>
                <a:t>Re-open all route except 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Wilson Forest highway  &amp;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12th of July Bridge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2B83DE0-F4CB-49E5-B49C-01B1BE3C2553}"/>
                </a:ext>
              </a:extLst>
            </p:cNvPr>
            <p:cNvSpPr txBox="1"/>
            <p:nvPr/>
          </p:nvSpPr>
          <p:spPr>
            <a:xfrm>
              <a:off x="3718457" y="1108414"/>
              <a:ext cx="145301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chemeClr val="accent1"/>
                  </a:solidFill>
                </a:rPr>
                <a:t>mc3 – routes to outside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31D65CF-0EBF-4D3F-A6C6-89A24FF4F6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61156894-D84D-4FEB-9730-247849FA26FA}"/>
              </a:ext>
            </a:extLst>
          </p:cNvPr>
          <p:cNvCxnSpPr>
            <a:cxnSpLocks/>
          </p:cNvCxnSpPr>
          <p:nvPr/>
        </p:nvCxnSpPr>
        <p:spPr>
          <a:xfrm>
            <a:off x="4827587" y="2383107"/>
            <a:ext cx="0" cy="772843"/>
          </a:xfrm>
          <a:prstGeom prst="straightConnector1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7E4D6319-0244-4FA9-A692-8113CEA55837}"/>
              </a:ext>
            </a:extLst>
          </p:cNvPr>
          <p:cNvGrpSpPr/>
          <p:nvPr/>
        </p:nvGrpSpPr>
        <p:grpSpPr>
          <a:xfrm>
            <a:off x="3303146" y="2185297"/>
            <a:ext cx="1556369" cy="372696"/>
            <a:chOff x="3615106" y="1108414"/>
            <a:chExt cx="1556369" cy="372696"/>
          </a:xfrm>
        </p:grpSpPr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5E45B419-3E94-436E-8560-2B252D5ED5B9}"/>
                </a:ext>
              </a:extLst>
            </p:cNvPr>
            <p:cNvSpPr/>
            <p:nvPr/>
          </p:nvSpPr>
          <p:spPr>
            <a:xfrm>
              <a:off x="3615107" y="1296444"/>
              <a:ext cx="1523173" cy="18466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Roads &amp; Bridge :</a:t>
              </a:r>
              <a:r>
                <a:rPr lang="en-US" sz="600" b="1" dirty="0">
                  <a:solidFill>
                    <a:schemeClr val="bg1"/>
                  </a:solidFill>
                </a:rPr>
                <a:t> Close all routes</a:t>
              </a: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E80ABBFD-5627-4BCE-A700-526BB647AD38}"/>
                </a:ext>
              </a:extLst>
            </p:cNvPr>
            <p:cNvSpPr txBox="1"/>
            <p:nvPr/>
          </p:nvSpPr>
          <p:spPr>
            <a:xfrm>
              <a:off x="3621375" y="1108414"/>
              <a:ext cx="15501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solidFill>
                    <a:schemeClr val="accent1"/>
                  </a:solidFill>
                </a:rPr>
                <a:t>mc3 – routes to outside</a:t>
              </a:r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E1441EE7-CE0E-47C0-915C-F093E6C3A6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F623F938-2951-450B-B76A-DB6160E29482}"/>
              </a:ext>
            </a:extLst>
          </p:cNvPr>
          <p:cNvGrpSpPr/>
          <p:nvPr/>
        </p:nvGrpSpPr>
        <p:grpSpPr>
          <a:xfrm>
            <a:off x="5483919" y="808416"/>
            <a:ext cx="905444" cy="372696"/>
            <a:chOff x="3592338" y="1108414"/>
            <a:chExt cx="1732123" cy="372696"/>
          </a:xfrm>
        </p:grpSpPr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4462F48D-0F1C-467C-A585-878A59D65CA9}"/>
                </a:ext>
              </a:extLst>
            </p:cNvPr>
            <p:cNvSpPr/>
            <p:nvPr/>
          </p:nvSpPr>
          <p:spPr>
            <a:xfrm>
              <a:off x="3600112" y="1296444"/>
              <a:ext cx="1523173" cy="184666"/>
            </a:xfrm>
            <a:prstGeom prst="rect">
              <a:avLst/>
            </a:prstGeom>
            <a:solidFill>
              <a:srgbClr val="F7E1FF"/>
            </a:solidFill>
          </p:spPr>
          <p:txBody>
            <a:bodyPr wrap="square">
              <a:spAutoFit/>
            </a:bodyPr>
            <a:lstStyle/>
            <a:p>
              <a:r>
                <a:rPr lang="en-US" sz="600" b="1" dirty="0">
                  <a:solidFill>
                    <a:srgbClr val="9B71C1"/>
                  </a:solidFill>
                </a:rPr>
                <a:t>Flooding</a:t>
              </a:r>
              <a:endParaRPr lang="en-US" sz="600" b="1" dirty="0">
                <a:solidFill>
                  <a:schemeClr val="bg1"/>
                </a:solidFill>
              </a:endParaRP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35CF9256-89EB-4FA2-8F98-70FCF228ECDB}"/>
                </a:ext>
              </a:extLst>
            </p:cNvPr>
            <p:cNvSpPr txBox="1"/>
            <p:nvPr/>
          </p:nvSpPr>
          <p:spPr>
            <a:xfrm>
              <a:off x="3592338" y="1108414"/>
              <a:ext cx="173212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rgbClr val="9B71C1"/>
                  </a:solidFill>
                </a:rPr>
                <a:t>mc3 – All area</a:t>
              </a:r>
            </a:p>
          </p:txBody>
        </p: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9926E536-4DCC-4535-BBC0-61F9C857F4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4323" y="1291683"/>
              <a:ext cx="1523149" cy="0"/>
            </a:xfrm>
            <a:prstGeom prst="line">
              <a:avLst/>
            </a:prstGeom>
            <a:ln>
              <a:solidFill>
                <a:srgbClr val="9B7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3F2CD42C-6CB2-43F0-B9DA-80F08AFE89E0}"/>
              </a:ext>
            </a:extLst>
          </p:cNvPr>
          <p:cNvCxnSpPr>
            <a:cxnSpLocks/>
          </p:cNvCxnSpPr>
          <p:nvPr/>
        </p:nvCxnSpPr>
        <p:spPr>
          <a:xfrm>
            <a:off x="5138280" y="953226"/>
            <a:ext cx="0" cy="2275166"/>
          </a:xfrm>
          <a:prstGeom prst="straightConnector1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97C403B4-EECD-4598-9127-504622F7D3DC}"/>
              </a:ext>
            </a:extLst>
          </p:cNvPr>
          <p:cNvCxnSpPr>
            <a:cxnSpLocks/>
          </p:cNvCxnSpPr>
          <p:nvPr/>
        </p:nvCxnSpPr>
        <p:spPr>
          <a:xfrm>
            <a:off x="5484604" y="990218"/>
            <a:ext cx="11915" cy="2516121"/>
          </a:xfrm>
          <a:prstGeom prst="straightConnector1">
            <a:avLst/>
          </a:prstGeom>
          <a:solidFill>
            <a:schemeClr val="bg1"/>
          </a:solidFill>
          <a:ln w="12700">
            <a:solidFill>
              <a:srgbClr val="9B71C1"/>
            </a:solidFill>
            <a:prstDash val="solid"/>
            <a:headEnd type="none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7D9588A-BA96-42B0-96CD-38847C13A2BF}"/>
              </a:ext>
            </a:extLst>
          </p:cNvPr>
          <p:cNvGrpSpPr/>
          <p:nvPr/>
        </p:nvGrpSpPr>
        <p:grpSpPr>
          <a:xfrm>
            <a:off x="4909272" y="2282251"/>
            <a:ext cx="1145921" cy="946141"/>
            <a:chOff x="4757622" y="1444354"/>
            <a:chExt cx="1145921" cy="946141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9EA54785-19C2-4F2D-B060-CA7D428E05EB}"/>
                </a:ext>
              </a:extLst>
            </p:cNvPr>
            <p:cNvGrpSpPr/>
            <p:nvPr/>
          </p:nvGrpSpPr>
          <p:grpSpPr>
            <a:xfrm>
              <a:off x="4757622" y="1444354"/>
              <a:ext cx="1145921" cy="946141"/>
              <a:chOff x="4757622" y="1444354"/>
              <a:chExt cx="1145921" cy="946141"/>
            </a:xfrm>
          </p:grpSpPr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8B7DF6-D640-4F50-8FB9-1DF0FD5FB540}"/>
                  </a:ext>
                </a:extLst>
              </p:cNvPr>
              <p:cNvSpPr txBox="1"/>
              <p:nvPr/>
            </p:nvSpPr>
            <p:spPr>
              <a:xfrm>
                <a:off x="4757622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mc1: Old Town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2DF615E0-256E-4C94-B866-DE2919AA8A03}"/>
                  </a:ext>
                </a:extLst>
              </p:cNvPr>
              <p:cNvSpPr txBox="1"/>
              <p:nvPr/>
            </p:nvSpPr>
            <p:spPr>
              <a:xfrm>
                <a:off x="5099711" y="1627623"/>
                <a:ext cx="770612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endParaRPr lang="en-US" sz="6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3EA3B90D-EB7A-4039-8F77-A9FEBAD6DF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4" y="1638300"/>
                <a:ext cx="0" cy="752195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F212B0A-DE53-4C56-B4C3-2D47316E3CBD}"/>
                  </a:ext>
                </a:extLst>
              </p:cNvPr>
              <p:cNvSpPr txBox="1"/>
              <p:nvPr/>
            </p:nvSpPr>
            <p:spPr>
              <a:xfrm>
                <a:off x="5111688" y="1627623"/>
                <a:ext cx="770612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600" dirty="0">
                    <a:solidFill>
                      <a:schemeClr val="bg1"/>
                    </a:solidFill>
                  </a:rPr>
                  <a:t>Power,   Medical</a:t>
                </a:r>
              </a:p>
            </p:txBody>
          </p:sp>
        </p:grp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46FAAC8-1EF2-4B7D-A03A-DA86671C8F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99711" y="1627623"/>
              <a:ext cx="770613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A852BDA-A7FA-4888-B739-AFED6FEC7829}"/>
              </a:ext>
            </a:extLst>
          </p:cNvPr>
          <p:cNvGrpSpPr/>
          <p:nvPr/>
        </p:nvGrpSpPr>
        <p:grpSpPr>
          <a:xfrm>
            <a:off x="4757622" y="2657972"/>
            <a:ext cx="1145921" cy="1095862"/>
            <a:chOff x="4757622" y="1444354"/>
            <a:chExt cx="1145921" cy="109586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B96D7AE-78CB-4A73-96C0-ADA110C03F89}"/>
                </a:ext>
              </a:extLst>
            </p:cNvPr>
            <p:cNvGrpSpPr/>
            <p:nvPr/>
          </p:nvGrpSpPr>
          <p:grpSpPr>
            <a:xfrm>
              <a:off x="4757622" y="1444354"/>
              <a:ext cx="1145921" cy="1095862"/>
              <a:chOff x="4757622" y="1444354"/>
              <a:chExt cx="1145921" cy="1095862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C5A7D192-8069-457A-BEF3-CEAFF03D96E5}"/>
                  </a:ext>
                </a:extLst>
              </p:cNvPr>
              <p:cNvSpPr txBox="1"/>
              <p:nvPr/>
            </p:nvSpPr>
            <p:spPr>
              <a:xfrm>
                <a:off x="5054065" y="1627623"/>
                <a:ext cx="816258" cy="1846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600" dirty="0">
                    <a:solidFill>
                      <a:schemeClr val="bg1"/>
                    </a:solidFill>
                  </a:rPr>
                  <a:t>Sewer, Power, Road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AD7DAC70-CAEA-4401-8A7E-E44AF176C93D}"/>
                  </a:ext>
                </a:extLst>
              </p:cNvPr>
              <p:cNvSpPr txBox="1"/>
              <p:nvPr/>
            </p:nvSpPr>
            <p:spPr>
              <a:xfrm>
                <a:off x="4757622" y="1444354"/>
                <a:ext cx="1145921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accent2"/>
                    </a:solidFill>
                  </a:rPr>
                  <a:t>mc1: Broadview</a:t>
                </a:r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3525C95C-93C3-402D-B328-099F780E88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70324" y="1638300"/>
                <a:ext cx="0" cy="901916"/>
              </a:xfrm>
              <a:prstGeom prst="line">
                <a:avLst/>
              </a:prstGeom>
              <a:ln w="127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6B82D68-A862-44B5-B9E0-69494C012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62842" y="1627623"/>
              <a:ext cx="807482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1756332A-6A58-491E-8EBE-ED96568D8DA7}"/>
              </a:ext>
            </a:extLst>
          </p:cNvPr>
          <p:cNvGrpSpPr/>
          <p:nvPr/>
        </p:nvGrpSpPr>
        <p:grpSpPr>
          <a:xfrm>
            <a:off x="7326281" y="2455288"/>
            <a:ext cx="1556369" cy="557362"/>
            <a:chOff x="3615106" y="1108414"/>
            <a:chExt cx="1556369" cy="557362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E7425A9C-8C65-4645-A10E-FDA4BD29D0CD}"/>
                </a:ext>
              </a:extLst>
            </p:cNvPr>
            <p:cNvSpPr/>
            <p:nvPr/>
          </p:nvSpPr>
          <p:spPr>
            <a:xfrm>
              <a:off x="3615107" y="1296444"/>
              <a:ext cx="1523173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1"/>
                  </a:solidFill>
                </a:rPr>
                <a:t>Roads &amp; Bridge:  </a:t>
              </a:r>
              <a:r>
                <a:rPr lang="en-US" sz="600" b="1" dirty="0">
                  <a:solidFill>
                    <a:schemeClr val="bg1"/>
                  </a:solidFill>
                </a:rPr>
                <a:t>Re-open all route except 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Wilson Forest highway  &amp;</a:t>
              </a:r>
            </a:p>
            <a:p>
              <a:pPr algn="ctr"/>
              <a:r>
                <a:rPr lang="en-US" sz="600" b="1" dirty="0">
                  <a:solidFill>
                    <a:schemeClr val="bg1"/>
                  </a:solidFill>
                </a:rPr>
                <a:t>12th of July Bridge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D4168AFA-1AB9-4C55-A07F-94B37DA22206}"/>
                </a:ext>
              </a:extLst>
            </p:cNvPr>
            <p:cNvSpPr txBox="1"/>
            <p:nvPr/>
          </p:nvSpPr>
          <p:spPr>
            <a:xfrm>
              <a:off x="3635493" y="1108414"/>
              <a:ext cx="153598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/>
                  </a:solidFill>
                </a:rPr>
                <a:t>mc3 – routes to outside</a:t>
              </a:r>
            </a:p>
          </p:txBody>
        </p: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5A747D44-4493-48D0-95B8-4B60587A0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5106" y="1291683"/>
              <a:ext cx="1523149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B42E519D-81AE-4D16-828B-5173F3D6307E}"/>
              </a:ext>
            </a:extLst>
          </p:cNvPr>
          <p:cNvCxnSpPr>
            <a:cxnSpLocks/>
          </p:cNvCxnSpPr>
          <p:nvPr/>
        </p:nvCxnSpPr>
        <p:spPr>
          <a:xfrm>
            <a:off x="7332238" y="2644901"/>
            <a:ext cx="0" cy="1114401"/>
          </a:xfrm>
          <a:prstGeom prst="straightConnector1">
            <a:avLst/>
          </a:prstGeom>
          <a:solidFill>
            <a:schemeClr val="bg1"/>
          </a:solidFill>
          <a:ln w="12700">
            <a:solidFill>
              <a:schemeClr val="accent1"/>
            </a:solidFill>
            <a:prstDash val="solid"/>
            <a:headEnd type="none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406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65170">
        <p159:morph option="byObject"/>
      </p:transition>
    </mc:Choice>
    <mc:Fallback xmlns="">
      <p:transition spd="slow" advClick="0" advTm="6517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background innovation">
            <a:extLst>
              <a:ext uri="{FF2B5EF4-FFF2-40B4-BE49-F238E27FC236}">
                <a16:creationId xmlns:a16="http://schemas.microsoft.com/office/drawing/2014/main" id="{D79E9AE4-1812-44B2-952E-EFB1E5F67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655175" cy="543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8E0F9E92-5780-429F-A8A1-C796543A5D48}"/>
              </a:ext>
            </a:extLst>
          </p:cNvPr>
          <p:cNvSpPr txBox="1">
            <a:spLocks/>
          </p:cNvSpPr>
          <p:nvPr/>
        </p:nvSpPr>
        <p:spPr>
          <a:xfrm>
            <a:off x="2130985" y="1809126"/>
            <a:ext cx="5393204" cy="1601767"/>
          </a:xfrm>
          <a:prstGeom prst="rect">
            <a:avLst/>
          </a:prstGeom>
        </p:spPr>
        <p:txBody>
          <a:bodyPr vert="horz" lIns="43003" tIns="21502" rIns="43003" bIns="21502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282"/>
              </a:spcAft>
            </a:pPr>
            <a:r>
              <a:rPr lang="en-US" sz="2257" b="1" dirty="0">
                <a:ln w="22225">
                  <a:noFill/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37028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000"/>
    </mc:Choice>
    <mc:Fallback xmlns="">
      <p:transition advClick="0" advTm="4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15161</TotalTime>
  <Words>498</Words>
  <Application>Microsoft Office PowerPoint</Application>
  <PresentationFormat>Custom</PresentationFormat>
  <Paragraphs>115</Paragraphs>
  <Slides>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Nguyen, Ngan V T</dc:creator>
  <cp:lastModifiedBy>Nguyen, Ngan V T</cp:lastModifiedBy>
  <cp:revision>122</cp:revision>
  <dcterms:created xsi:type="dcterms:W3CDTF">2019-07-16T20:38:49Z</dcterms:created>
  <dcterms:modified xsi:type="dcterms:W3CDTF">2019-07-29T19:24:14Z</dcterms:modified>
</cp:coreProperties>
</file>